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57" r:id="rId3"/>
    <p:sldId id="262" r:id="rId4"/>
    <p:sldId id="260" r:id="rId5"/>
    <p:sldId id="304" r:id="rId6"/>
    <p:sldId id="269" r:id="rId7"/>
    <p:sldId id="305" r:id="rId8"/>
    <p:sldId id="306" r:id="rId9"/>
    <p:sldId id="268" r:id="rId10"/>
    <p:sldId id="307" r:id="rId11"/>
    <p:sldId id="270" r:id="rId12"/>
    <p:sldId id="263" r:id="rId13"/>
    <p:sldId id="264" r:id="rId14"/>
    <p:sldId id="266" r:id="rId15"/>
    <p:sldId id="267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ra Code" panose="020B0809050000020004" pitchFamily="49" charset="0"/>
      <p:regular r:id="rId22"/>
      <p:bold r:id="rId23"/>
    </p:embeddedFont>
    <p:embeddedFont>
      <p:font typeface="Fira Code Light" panose="020B0809050000020004" pitchFamily="49" charset="0"/>
      <p:regular r:id="rId24"/>
      <p:bold r:id="rId25"/>
    </p:embeddedFont>
    <p:embeddedFont>
      <p:font typeface="Livvic" pitchFamily="2" charset="0"/>
      <p:regular r:id="rId26"/>
      <p:bold r:id="rId27"/>
      <p:italic r:id="rId28"/>
      <p:boldItalic r:id="rId29"/>
    </p:embeddedFont>
    <p:embeddedFont>
      <p:font typeface="Oswald" panose="00000500000000000000" pitchFamily="2" charset="0"/>
      <p:regular r:id="rId30"/>
      <p:bold r:id="rId31"/>
    </p:embeddedFont>
    <p:embeddedFont>
      <p:font typeface="Roboto Condensed Light" panose="02000000000000000000" pitchFamily="2" charset="0"/>
      <p:regular r:id="rId32"/>
      <p: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83D"/>
    <a:srgbClr val="1C11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87FDC5-E56C-49F1-877A-604F93A9913B}">
  <a:tblStyle styleId="{7287FDC5-E56C-49F1-877A-604F93A991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9" autoAdjust="0"/>
    <p:restoredTop sz="94660"/>
  </p:normalViewPr>
  <p:slideViewPr>
    <p:cSldViewPr snapToGrid="0">
      <p:cViewPr>
        <p:scale>
          <a:sx n="100" d="100"/>
          <a:sy n="100" d="100"/>
        </p:scale>
        <p:origin x="1109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f63248dfcf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f63248dfcf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fad8134eea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fad8134eea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f63248dfcf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f63248dfcf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fad8134ee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fad8134ee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6584017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65840171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f6584017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f658401715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4092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418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fad8134eea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fad8134eea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4437900" y="2183600"/>
            <a:ext cx="3617700" cy="15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86" name="Google Shape;86;p9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" name="Google Shape;87;p9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9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89" name="Google Shape;89;p9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9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181994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3"/>
          </p:nvPr>
        </p:nvSpPr>
        <p:spPr>
          <a:xfrm>
            <a:off x="3755782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1257513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51" name="Google Shape;251;p2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2" name="Google Shape;252;p2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" name="Google Shape;253;p2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54" name="Google Shape;254;p2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2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67011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948600" y="1214800"/>
            <a:ext cx="5883600" cy="27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76" name="Google Shape;76;p8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8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8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79" name="Google Shape;79;p8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" name="Google Shape;80;p8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696569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2143500" y="3457200"/>
            <a:ext cx="48570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>
            <a:off x="2143500" y="1743588"/>
            <a:ext cx="4857000" cy="1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135" name="Google Shape;135;p1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6" name="Google Shape;136;p1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" name="Google Shape;137;p1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38;p1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39" name="Google Shape;139;p1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" name="Google Shape;140;p1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2272579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3775958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948600" y="3392900"/>
            <a:ext cx="3652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5;p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7" name="Google Shape;27;p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88900"/>
            <a:ext cx="7704000" cy="3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AutoNum type="arabicPeriod"/>
              <a:defRPr sz="11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7" name="Google Shape;37;p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57" name="Google Shape;57;p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Google Shape;58;p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59;p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60" name="Google Shape;60;p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93" name="Google Shape;93;p1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94" name="Google Shape;94;p1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" name="Google Shape;95;p1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1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97" name="Google Shape;97;p1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1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title" hasCustomPrompt="1"/>
          </p:nvPr>
        </p:nvSpPr>
        <p:spPr>
          <a:xfrm>
            <a:off x="1728163" y="1390038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2" name="Google Shape;102;p1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3" name="Google Shape;103;p1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04" name="Google Shape;104;p1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1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1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07" name="Google Shape;107;p1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1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1"/>
          </p:nvPr>
        </p:nvSpPr>
        <p:spPr>
          <a:xfrm>
            <a:off x="20277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3"/>
          </p:nvPr>
        </p:nvSpPr>
        <p:spPr>
          <a:xfrm>
            <a:off x="55463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5"/>
          </p:nvPr>
        </p:nvSpPr>
        <p:spPr>
          <a:xfrm>
            <a:off x="20277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7"/>
          </p:nvPr>
        </p:nvSpPr>
        <p:spPr>
          <a:xfrm>
            <a:off x="55463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2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30" name="Google Shape;230;p2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1" name="Google Shape;231;p2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" name="Google Shape;232;p2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33" name="Google Shape;233;p2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2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7" r:id="rId6"/>
    <p:sldLayoutId id="2147483658" r:id="rId7"/>
    <p:sldLayoutId id="2147483667" r:id="rId8"/>
    <p:sldLayoutId id="2147483671" r:id="rId9"/>
    <p:sldLayoutId id="2147483672" r:id="rId10"/>
    <p:sldLayoutId id="2147483673" r:id="rId11"/>
    <p:sldLayoutId id="2147483678" r:id="rId12"/>
    <p:sldLayoutId id="2147483679" r:id="rId13"/>
    <p:sldLayoutId id="2147483680" r:id="rId14"/>
    <p:sldLayoutId id="2147483681" r:id="rId15"/>
    <p:sldLayoutId id="214748368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eg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.png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C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Oswald" panose="00000500000000000000" pitchFamily="2" charset="0"/>
              </a:rPr>
              <a:t>&lt;</a:t>
            </a:r>
            <a:r>
              <a:rPr lang="vi-VN" sz="3200" b="1">
                <a:latin typeface="Oswald" panose="00000500000000000000" pitchFamily="2" charset="0"/>
              </a:rPr>
              <a:t>BÁO </a:t>
            </a:r>
            <a:r>
              <a:rPr lang="vi-VN" sz="3200" b="1" dirty="0">
                <a:latin typeface="Oswald" panose="00000500000000000000" pitchFamily="2" charset="0"/>
              </a:rPr>
              <a:t>CÁO BÀI TẬP LỚN</a:t>
            </a:r>
            <a:br>
              <a:rPr lang="vi-VN" sz="3200" b="1" dirty="0">
                <a:latin typeface="Oswald" panose="00000500000000000000" pitchFamily="2" charset="0"/>
              </a:rPr>
            </a:br>
            <a:r>
              <a:rPr lang="vi-VN" sz="3200" b="1">
                <a:latin typeface="Oswald" panose="00000500000000000000" pitchFamily="2" charset="0"/>
              </a:rPr>
              <a:t>NHÓM 6</a:t>
            </a:r>
            <a:r>
              <a:rPr lang="en-US" sz="3200" b="1">
                <a:latin typeface="Oswald" panose="00000500000000000000" pitchFamily="2" charset="0"/>
              </a:rPr>
              <a:t>/&gt;</a:t>
            </a:r>
            <a:endParaRPr sz="3200" dirty="0"/>
          </a:p>
        </p:txBody>
      </p:sp>
      <p:sp>
        <p:nvSpPr>
          <p:cNvPr id="401" name="Google Shape;401;p31"/>
          <p:cNvSpPr/>
          <p:nvPr/>
        </p:nvSpPr>
        <p:spPr>
          <a:xfrm>
            <a:off x="6466110" y="3298356"/>
            <a:ext cx="426300" cy="396873"/>
          </a:xfrm>
          <a:custGeom>
            <a:avLst/>
            <a:gdLst/>
            <a:ahLst/>
            <a:cxnLst/>
            <a:rect l="l" t="t" r="r" b="b"/>
            <a:pathLst>
              <a:path w="17167" h="15982" extrusionOk="0">
                <a:moveTo>
                  <a:pt x="1" y="0"/>
                </a:moveTo>
                <a:lnTo>
                  <a:pt x="1" y="15982"/>
                </a:lnTo>
                <a:lnTo>
                  <a:pt x="17167" y="15982"/>
                </a:lnTo>
                <a:lnTo>
                  <a:pt x="17167" y="0"/>
                </a:lnTo>
                <a:close/>
              </a:path>
            </a:pathLst>
          </a:custGeom>
          <a:gradFill>
            <a:gsLst>
              <a:gs pos="0">
                <a:srgbClr val="E9A984"/>
              </a:gs>
              <a:gs pos="100000">
                <a:srgbClr val="E57C8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1"/>
          <p:cNvSpPr/>
          <p:nvPr/>
        </p:nvSpPr>
        <p:spPr>
          <a:xfrm>
            <a:off x="6346264" y="3665446"/>
            <a:ext cx="666008" cy="37249"/>
          </a:xfrm>
          <a:custGeom>
            <a:avLst/>
            <a:gdLst/>
            <a:ahLst/>
            <a:cxnLst/>
            <a:rect l="l" t="t" r="r" b="b"/>
            <a:pathLst>
              <a:path w="26820" h="1500" extrusionOk="0">
                <a:moveTo>
                  <a:pt x="938" y="1"/>
                </a:moveTo>
                <a:cubicBezTo>
                  <a:pt x="423" y="1"/>
                  <a:pt x="0" y="418"/>
                  <a:pt x="0" y="938"/>
                </a:cubicBezTo>
                <a:lnTo>
                  <a:pt x="0" y="1500"/>
                </a:lnTo>
                <a:lnTo>
                  <a:pt x="26819" y="1500"/>
                </a:lnTo>
                <a:lnTo>
                  <a:pt x="26819" y="938"/>
                </a:lnTo>
                <a:cubicBezTo>
                  <a:pt x="26819" y="418"/>
                  <a:pt x="26397" y="1"/>
                  <a:pt x="258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6466110" y="3303326"/>
            <a:ext cx="426300" cy="126596"/>
          </a:xfrm>
          <a:custGeom>
            <a:avLst/>
            <a:gdLst/>
            <a:ahLst/>
            <a:cxnLst/>
            <a:rect l="l" t="t" r="r" b="b"/>
            <a:pathLst>
              <a:path w="17167" h="5098" extrusionOk="0">
                <a:moveTo>
                  <a:pt x="1" y="0"/>
                </a:moveTo>
                <a:lnTo>
                  <a:pt x="1" y="1156"/>
                </a:lnTo>
                <a:lnTo>
                  <a:pt x="17167" y="5097"/>
                </a:lnTo>
                <a:lnTo>
                  <a:pt x="17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1"/>
          <p:cNvSpPr/>
          <p:nvPr/>
        </p:nvSpPr>
        <p:spPr>
          <a:xfrm>
            <a:off x="5567189" y="3097292"/>
            <a:ext cx="2224098" cy="218476"/>
          </a:xfrm>
          <a:custGeom>
            <a:avLst/>
            <a:gdLst/>
            <a:ahLst/>
            <a:cxnLst/>
            <a:rect l="l" t="t" r="r" b="b"/>
            <a:pathLst>
              <a:path w="89564" h="8798" extrusionOk="0">
                <a:moveTo>
                  <a:pt x="0" y="1"/>
                </a:moveTo>
                <a:lnTo>
                  <a:pt x="0" y="6435"/>
                </a:lnTo>
                <a:cubicBezTo>
                  <a:pt x="0" y="7739"/>
                  <a:pt x="1057" y="8797"/>
                  <a:pt x="2361" y="8797"/>
                </a:cubicBezTo>
                <a:lnTo>
                  <a:pt x="87208" y="8797"/>
                </a:lnTo>
                <a:cubicBezTo>
                  <a:pt x="88507" y="8797"/>
                  <a:pt x="89564" y="7739"/>
                  <a:pt x="89564" y="6435"/>
                </a:cubicBezTo>
                <a:lnTo>
                  <a:pt x="89564" y="1"/>
                </a:lnTo>
                <a:close/>
              </a:path>
            </a:pathLst>
          </a:custGeom>
          <a:gradFill>
            <a:gsLst>
              <a:gs pos="0">
                <a:srgbClr val="E9A984"/>
              </a:gs>
              <a:gs pos="100000">
                <a:srgbClr val="E57C85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1"/>
          <p:cNvSpPr/>
          <p:nvPr/>
        </p:nvSpPr>
        <p:spPr>
          <a:xfrm>
            <a:off x="5567189" y="1818088"/>
            <a:ext cx="2224161" cy="1289166"/>
          </a:xfrm>
          <a:custGeom>
            <a:avLst/>
            <a:gdLst/>
            <a:ahLst/>
            <a:cxnLst/>
            <a:rect l="l" t="t" r="r" b="b"/>
            <a:pathLst>
              <a:path w="89564" h="51913" extrusionOk="0">
                <a:moveTo>
                  <a:pt x="2361" y="1"/>
                </a:moveTo>
                <a:cubicBezTo>
                  <a:pt x="1057" y="1"/>
                  <a:pt x="0" y="1059"/>
                  <a:pt x="0" y="2357"/>
                </a:cubicBezTo>
                <a:lnTo>
                  <a:pt x="0" y="51913"/>
                </a:lnTo>
                <a:lnTo>
                  <a:pt x="89564" y="51913"/>
                </a:lnTo>
                <a:lnTo>
                  <a:pt x="89564" y="2357"/>
                </a:lnTo>
                <a:cubicBezTo>
                  <a:pt x="89564" y="1059"/>
                  <a:pt x="88507" y="1"/>
                  <a:pt x="87208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1"/>
          <p:cNvSpPr/>
          <p:nvPr/>
        </p:nvSpPr>
        <p:spPr>
          <a:xfrm>
            <a:off x="5626516" y="1871380"/>
            <a:ext cx="2105483" cy="1171978"/>
          </a:xfrm>
          <a:custGeom>
            <a:avLst/>
            <a:gdLst/>
            <a:ahLst/>
            <a:cxnLst/>
            <a:rect l="l" t="t" r="r" b="b"/>
            <a:pathLst>
              <a:path w="84785" h="47194" extrusionOk="0">
                <a:moveTo>
                  <a:pt x="1" y="0"/>
                </a:moveTo>
                <a:lnTo>
                  <a:pt x="1" y="47193"/>
                </a:lnTo>
                <a:lnTo>
                  <a:pt x="84785" y="47193"/>
                </a:lnTo>
                <a:lnTo>
                  <a:pt x="84785" y="0"/>
                </a:lnTo>
                <a:close/>
              </a:path>
            </a:pathLst>
          </a:custGeom>
          <a:gradFill>
            <a:gsLst>
              <a:gs pos="0">
                <a:srgbClr val="80DFFF"/>
              </a:gs>
              <a:gs pos="100000">
                <a:srgbClr val="318FFA">
                  <a:alpha val="71764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1"/>
          <p:cNvSpPr/>
          <p:nvPr/>
        </p:nvSpPr>
        <p:spPr>
          <a:xfrm>
            <a:off x="5719418" y="1968354"/>
            <a:ext cx="677425" cy="476599"/>
          </a:xfrm>
          <a:custGeom>
            <a:avLst/>
            <a:gdLst/>
            <a:ahLst/>
            <a:cxnLst/>
            <a:rect l="l" t="t" r="r" b="b"/>
            <a:pathLst>
              <a:path w="27279" h="19192" extrusionOk="0">
                <a:moveTo>
                  <a:pt x="2746" y="0"/>
                </a:moveTo>
                <a:cubicBezTo>
                  <a:pt x="1231" y="0"/>
                  <a:pt x="1" y="1230"/>
                  <a:pt x="1" y="2740"/>
                </a:cubicBezTo>
                <a:lnTo>
                  <a:pt x="1" y="16451"/>
                </a:lnTo>
                <a:cubicBezTo>
                  <a:pt x="1" y="17967"/>
                  <a:pt x="1231" y="19191"/>
                  <a:pt x="2746" y="19191"/>
                </a:cubicBezTo>
                <a:lnTo>
                  <a:pt x="24538" y="19191"/>
                </a:lnTo>
                <a:cubicBezTo>
                  <a:pt x="26054" y="19191"/>
                  <a:pt x="27278" y="17967"/>
                  <a:pt x="27278" y="16451"/>
                </a:cubicBezTo>
                <a:lnTo>
                  <a:pt x="27278" y="2740"/>
                </a:lnTo>
                <a:cubicBezTo>
                  <a:pt x="27278" y="1230"/>
                  <a:pt x="26054" y="0"/>
                  <a:pt x="24538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!!m1"/>
          <p:cNvSpPr/>
          <p:nvPr/>
        </p:nvSpPr>
        <p:spPr>
          <a:xfrm>
            <a:off x="5719418" y="2497898"/>
            <a:ext cx="1407769" cy="476698"/>
          </a:xfrm>
          <a:custGeom>
            <a:avLst/>
            <a:gdLst/>
            <a:ahLst/>
            <a:cxnLst/>
            <a:rect l="l" t="t" r="r" b="b"/>
            <a:pathLst>
              <a:path w="56689" h="19196" extrusionOk="0">
                <a:moveTo>
                  <a:pt x="2746" y="0"/>
                </a:moveTo>
                <a:cubicBezTo>
                  <a:pt x="1231" y="0"/>
                  <a:pt x="1" y="1230"/>
                  <a:pt x="1" y="2746"/>
                </a:cubicBezTo>
                <a:lnTo>
                  <a:pt x="1" y="16450"/>
                </a:lnTo>
                <a:cubicBezTo>
                  <a:pt x="1" y="17965"/>
                  <a:pt x="1231" y="19195"/>
                  <a:pt x="2746" y="19195"/>
                </a:cubicBezTo>
                <a:lnTo>
                  <a:pt x="53949" y="19195"/>
                </a:lnTo>
                <a:cubicBezTo>
                  <a:pt x="55459" y="19195"/>
                  <a:pt x="56689" y="17965"/>
                  <a:pt x="56689" y="16450"/>
                </a:cubicBezTo>
                <a:lnTo>
                  <a:pt x="56689" y="2746"/>
                </a:lnTo>
                <a:cubicBezTo>
                  <a:pt x="56689" y="1230"/>
                  <a:pt x="55459" y="0"/>
                  <a:pt x="53949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1"/>
          <p:cNvSpPr/>
          <p:nvPr/>
        </p:nvSpPr>
        <p:spPr>
          <a:xfrm>
            <a:off x="6449795" y="1968354"/>
            <a:ext cx="677400" cy="476599"/>
          </a:xfrm>
          <a:custGeom>
            <a:avLst/>
            <a:gdLst/>
            <a:ahLst/>
            <a:cxnLst/>
            <a:rect l="l" t="t" r="r" b="b"/>
            <a:pathLst>
              <a:path w="27278" h="19192" extrusionOk="0">
                <a:moveTo>
                  <a:pt x="2740" y="0"/>
                </a:moveTo>
                <a:cubicBezTo>
                  <a:pt x="1225" y="0"/>
                  <a:pt x="0" y="1230"/>
                  <a:pt x="0" y="2740"/>
                </a:cubicBezTo>
                <a:lnTo>
                  <a:pt x="0" y="16451"/>
                </a:lnTo>
                <a:cubicBezTo>
                  <a:pt x="0" y="17967"/>
                  <a:pt x="1225" y="19191"/>
                  <a:pt x="2740" y="19191"/>
                </a:cubicBezTo>
                <a:lnTo>
                  <a:pt x="24538" y="19191"/>
                </a:lnTo>
                <a:cubicBezTo>
                  <a:pt x="26048" y="19191"/>
                  <a:pt x="27278" y="17967"/>
                  <a:pt x="27278" y="16451"/>
                </a:cubicBezTo>
                <a:lnTo>
                  <a:pt x="27278" y="2740"/>
                </a:lnTo>
                <a:cubicBezTo>
                  <a:pt x="27278" y="1230"/>
                  <a:pt x="26048" y="0"/>
                  <a:pt x="24538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1"/>
          <p:cNvSpPr/>
          <p:nvPr/>
        </p:nvSpPr>
        <p:spPr>
          <a:xfrm>
            <a:off x="7194649" y="1968354"/>
            <a:ext cx="479554" cy="221338"/>
          </a:xfrm>
          <a:custGeom>
            <a:avLst/>
            <a:gdLst/>
            <a:ahLst/>
            <a:cxnLst/>
            <a:rect l="l" t="t" r="r" b="b"/>
            <a:pathLst>
              <a:path w="19311" h="8913" extrusionOk="0">
                <a:moveTo>
                  <a:pt x="2746" y="0"/>
                </a:moveTo>
                <a:cubicBezTo>
                  <a:pt x="1230" y="0"/>
                  <a:pt x="1" y="1230"/>
                  <a:pt x="1" y="2740"/>
                </a:cubicBezTo>
                <a:lnTo>
                  <a:pt x="1" y="6167"/>
                </a:lnTo>
                <a:cubicBezTo>
                  <a:pt x="1" y="7682"/>
                  <a:pt x="1230" y="8912"/>
                  <a:pt x="2746" y="8912"/>
                </a:cubicBezTo>
                <a:lnTo>
                  <a:pt x="16571" y="8912"/>
                </a:lnTo>
                <a:cubicBezTo>
                  <a:pt x="18081" y="8912"/>
                  <a:pt x="19311" y="7682"/>
                  <a:pt x="19311" y="6167"/>
                </a:cubicBezTo>
                <a:lnTo>
                  <a:pt x="19311" y="2740"/>
                </a:lnTo>
                <a:cubicBezTo>
                  <a:pt x="19311" y="1230"/>
                  <a:pt x="18081" y="0"/>
                  <a:pt x="16571" y="0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7194649" y="2241370"/>
            <a:ext cx="479554" cy="733225"/>
          </a:xfrm>
          <a:custGeom>
            <a:avLst/>
            <a:gdLst/>
            <a:ahLst/>
            <a:cxnLst/>
            <a:rect l="l" t="t" r="r" b="b"/>
            <a:pathLst>
              <a:path w="19311" h="29526" extrusionOk="0">
                <a:moveTo>
                  <a:pt x="2746" y="1"/>
                </a:moveTo>
                <a:cubicBezTo>
                  <a:pt x="1230" y="1"/>
                  <a:pt x="1" y="1231"/>
                  <a:pt x="1" y="2741"/>
                </a:cubicBezTo>
                <a:lnTo>
                  <a:pt x="1" y="26780"/>
                </a:lnTo>
                <a:cubicBezTo>
                  <a:pt x="1" y="28295"/>
                  <a:pt x="1230" y="29525"/>
                  <a:pt x="2746" y="29525"/>
                </a:cubicBezTo>
                <a:lnTo>
                  <a:pt x="16571" y="29525"/>
                </a:lnTo>
                <a:cubicBezTo>
                  <a:pt x="18081" y="29525"/>
                  <a:pt x="19311" y="28295"/>
                  <a:pt x="19311" y="26780"/>
                </a:cubicBezTo>
                <a:lnTo>
                  <a:pt x="19311" y="2741"/>
                </a:lnTo>
                <a:cubicBezTo>
                  <a:pt x="19311" y="1231"/>
                  <a:pt x="18081" y="1"/>
                  <a:pt x="16571" y="1"/>
                </a:cubicBezTo>
                <a:close/>
              </a:path>
            </a:pathLst>
          </a:custGeom>
          <a:gradFill>
            <a:gsLst>
              <a:gs pos="0">
                <a:srgbClr val="3DB0FD"/>
              </a:gs>
              <a:gs pos="100000">
                <a:srgbClr val="308EF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2" name="Google Shape;412;p31"/>
          <p:cNvGrpSpPr/>
          <p:nvPr/>
        </p:nvGrpSpPr>
        <p:grpSpPr>
          <a:xfrm>
            <a:off x="7310402" y="1435741"/>
            <a:ext cx="795392" cy="626115"/>
            <a:chOff x="7542675" y="1392460"/>
            <a:chExt cx="879178" cy="692069"/>
          </a:xfrm>
        </p:grpSpPr>
        <p:sp>
          <p:nvSpPr>
            <p:cNvPr id="413" name="Google Shape;413;p31"/>
            <p:cNvSpPr/>
            <p:nvPr/>
          </p:nvSpPr>
          <p:spPr>
            <a:xfrm>
              <a:off x="7542675" y="1392460"/>
              <a:ext cx="879178" cy="692069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3" name="Google Shape;423;p31"/>
          <p:cNvGrpSpPr/>
          <p:nvPr/>
        </p:nvGrpSpPr>
        <p:grpSpPr>
          <a:xfrm>
            <a:off x="5247570" y="2845326"/>
            <a:ext cx="633471" cy="733893"/>
            <a:chOff x="5055410" y="2845326"/>
            <a:chExt cx="633471" cy="733893"/>
          </a:xfrm>
        </p:grpSpPr>
        <p:grpSp>
          <p:nvGrpSpPr>
            <p:cNvPr id="424" name="Google Shape;424;p31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" name="Google Shape;426;p31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427" name="Google Shape;427;p31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1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1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0" name="Google Shape;430;p31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431" name="Google Shape;431;p31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1"/>
          <p:cNvGrpSpPr/>
          <p:nvPr/>
        </p:nvGrpSpPr>
        <p:grpSpPr>
          <a:xfrm>
            <a:off x="7619355" y="2464693"/>
            <a:ext cx="694832" cy="494692"/>
            <a:chOff x="3336290" y="764021"/>
            <a:chExt cx="810300" cy="576900"/>
          </a:xfrm>
        </p:grpSpPr>
        <p:sp>
          <p:nvSpPr>
            <p:cNvPr id="435" name="Google Shape;435;p31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1"/>
          <p:cNvGrpSpPr/>
          <p:nvPr/>
        </p:nvGrpSpPr>
        <p:grpSpPr>
          <a:xfrm>
            <a:off x="5351571" y="1731360"/>
            <a:ext cx="999286" cy="251306"/>
            <a:chOff x="6394932" y="2541500"/>
            <a:chExt cx="959100" cy="241200"/>
          </a:xfrm>
        </p:grpSpPr>
        <p:sp>
          <p:nvSpPr>
            <p:cNvPr id="439" name="Google Shape;439;p31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54" name="Google Shape;454;p31">
            <a:hlinkClick r:id="" action="ppaction://hlinkshowjump?jump=nextslide"/>
          </p:cNvPr>
          <p:cNvCxnSpPr/>
          <p:nvPr/>
        </p:nvCxnSpPr>
        <p:spPr>
          <a:xfrm>
            <a:off x="1046100" y="400718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55" name="Google Shape;455;p31"/>
          <p:cNvSpPr txBox="1">
            <a:spLocks noGrp="1"/>
          </p:cNvSpPr>
          <p:nvPr>
            <p:ph type="subTitle" idx="1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LÍ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>
            <a:hlinkClick r:id="rId4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97;p31">
            <a:extLst>
              <a:ext uri="{FF2B5EF4-FFF2-40B4-BE49-F238E27FC236}">
                <a16:creationId xmlns:a16="http://schemas.microsoft.com/office/drawing/2014/main" id="{7729B39F-2EF4-8CF6-DB72-ED7C906BFDC5}"/>
              </a:ext>
            </a:extLst>
          </p:cNvPr>
          <p:cNvSpPr txBox="1">
            <a:spLocks/>
          </p:cNvSpPr>
          <p:nvPr/>
        </p:nvSpPr>
        <p:spPr>
          <a:xfrm>
            <a:off x="926425" y="2784767"/>
            <a:ext cx="4116574" cy="120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just"/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Đ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ề tài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: Viết chương trình điều khiển nhấp nháy LED đơn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sử dụng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STM32F108C3,</a:t>
            </a:r>
            <a:r>
              <a:rPr lang="en-US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 </a:t>
            </a:r>
            <a:r>
              <a:rPr lang="vi-VN">
                <a:latin typeface="Livvic" pitchFamily="2" charset="0"/>
                <a:ea typeface="MesloLGL Nerd Font Mono" panose="020B0609030804020204" pitchFamily="49" charset="0"/>
                <a:cs typeface="MesloLGL Nerd Font Mono" panose="020B0609030804020204" pitchFamily="49" charset="0"/>
              </a:rPr>
              <a:t>thời gian trễ do người lập trình định trước.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42" name="Google Shape;942;p4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43" name="Google Shape;943;p4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4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4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6" name="Google Shape;946;p4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47" name="Google Shape;947;p4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8" name="Google Shape;948;p4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0" name="Google Shape;950;p4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51" name="Google Shape;951;p4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2" name="Google Shape;952;p4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3" name="Google Shape;953;p4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6" name="Google Shape;956;p41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7" name="Google Shape;957;p41"/>
          <p:cNvSpPr txBox="1">
            <a:spLocks noGrp="1"/>
          </p:cNvSpPr>
          <p:nvPr>
            <p:ph type="title"/>
          </p:nvPr>
        </p:nvSpPr>
        <p:spPr>
          <a:xfrm>
            <a:off x="1728163" y="1390038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Ý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nghĩa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24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STM32F103C8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958" name="Google Shape;958;p4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Oswald" panose="00000500000000000000" pitchFamily="2" charset="0"/>
              </a:rPr>
              <a:t>Được thể hiện trong bảng sau</a:t>
            </a:r>
            <a:endParaRPr dirty="0">
              <a:latin typeface="Oswald" panose="00000500000000000000" pitchFamily="2" charset="0"/>
            </a:endParaRPr>
          </a:p>
        </p:txBody>
      </p:sp>
      <p:cxnSp>
        <p:nvCxnSpPr>
          <p:cNvPr id="965" name="Google Shape;965;p41"/>
          <p:cNvCxnSpPr/>
          <p:nvPr/>
        </p:nvCxnSpPr>
        <p:spPr>
          <a:xfrm>
            <a:off x="4049113" y="3921225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66" name="Google Shape;966;p41"/>
          <p:cNvSpPr/>
          <p:nvPr/>
        </p:nvSpPr>
        <p:spPr>
          <a:xfrm>
            <a:off x="2730496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7" name="Google Shape;967;p41"/>
          <p:cNvSpPr/>
          <p:nvPr/>
        </p:nvSpPr>
        <p:spPr>
          <a:xfrm rot="10800000">
            <a:off x="6031521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8" name="Google Shape;968;p4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1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7" grpId="0"/>
      <p:bldP spid="95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70" name="Google Shape;1170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71" name="Google Shape;1171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" name="Google Shape;1172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3" name="Google Shape;1173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4" name="Google Shape;1174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75" name="Google Shape;1175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6" name="Google Shape;1176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77" name="Google Shape;1177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8" name="Google Shape;1178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79" name="Google Shape;1179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0" name="Google Shape;1180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81" name="Google Shape;1181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82" name="Google Shape;1182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84" name="Google Shape;1184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98" name="Google Shape;1198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5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E8817D9-1DF8-F702-4E0E-D93671253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304344"/>
              </p:ext>
            </p:extLst>
          </p:nvPr>
        </p:nvGraphicFramePr>
        <p:xfrm>
          <a:off x="912611" y="916751"/>
          <a:ext cx="7292051" cy="3347678"/>
        </p:xfrm>
        <a:graphic>
          <a:graphicData uri="http://schemas.openxmlformats.org/drawingml/2006/table">
            <a:tbl>
              <a:tblPr firstRow="1" firstCol="1" bandRow="1">
                <a:tableStyleId>{7287FDC5-E56C-49F1-877A-604F93A9913B}</a:tableStyleId>
              </a:tblPr>
              <a:tblGrid>
                <a:gridCol w="2085869">
                  <a:extLst>
                    <a:ext uri="{9D8B030D-6E8A-4147-A177-3AD203B41FA5}">
                      <a16:colId xmlns:a16="http://schemas.microsoft.com/office/drawing/2014/main" val="378624218"/>
                    </a:ext>
                  </a:extLst>
                </a:gridCol>
                <a:gridCol w="2578648">
                  <a:extLst>
                    <a:ext uri="{9D8B030D-6E8A-4147-A177-3AD203B41FA5}">
                      <a16:colId xmlns:a16="http://schemas.microsoft.com/office/drawing/2014/main" val="1013656313"/>
                    </a:ext>
                  </a:extLst>
                </a:gridCol>
                <a:gridCol w="2627534">
                  <a:extLst>
                    <a:ext uri="{9D8B030D-6E8A-4147-A177-3AD203B41FA5}">
                      <a16:colId xmlns:a16="http://schemas.microsoft.com/office/drawing/2014/main" val="2196249028"/>
                    </a:ext>
                  </a:extLst>
                </a:gridCol>
              </a:tblGrid>
              <a:tr h="19859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Kiểu chân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Tên chân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Mô tả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800731668"/>
                  </a:ext>
                </a:extLst>
              </a:tr>
              <a:tr h="191458">
                <a:tc rowSpan="3"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Power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183" marR="88183" marT="44091" marB="44091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- 3,3V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1. Điện áp hoạt động đầu ra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066394083"/>
                  </a:ext>
                </a:extLst>
              </a:tr>
              <a:tr h="380722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- 5V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2. Chân cấp nguồn ở cổng USB hoặc nguồn 5V ở bên ngoài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4269911357"/>
                  </a:ext>
                </a:extLst>
              </a:tr>
              <a:tr h="193529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- GND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3. Chân nối đất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255575276"/>
                  </a:ext>
                </a:extLst>
              </a:tr>
              <a:tr h="19329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Analog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PA0-PA7,PB0-PB1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ADC độ phân giải 10,12-bit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42771183"/>
                  </a:ext>
                </a:extLst>
              </a:tr>
              <a:tr h="192608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I/O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PA0-PA15, PB0-PB15, PC13-PC15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37 Chân I/O đa chức năng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821553757"/>
                  </a:ext>
                </a:extLst>
              </a:tr>
              <a:tr h="19560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Ngắt ngoài 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PA0-PA15, PB0-PB15,PC13-PC15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ngắt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604696749"/>
                  </a:ext>
                </a:extLst>
              </a:tr>
              <a:tr h="18238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PWM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PA0-PA3, PA6-PA10,PB0-PB1,PB6-PB9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15 chân điều chế độ rộng xung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082236118"/>
                  </a:ext>
                </a:extLst>
              </a:tr>
              <a:tr h="52444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Giao tiếp giữ liệu nối tiếp(UART)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TX1,RX1,TX2,RX2,TX3,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RX3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RTS,CTS,USART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662712516"/>
                  </a:ext>
                </a:extLst>
              </a:tr>
              <a:tr h="52444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SPI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MISO0,MOSI0,SCK0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MSI01,MOS11,SCK1,CS0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2 chân SPI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58763500"/>
                  </a:ext>
                </a:extLst>
              </a:tr>
              <a:tr h="19329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CAN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CAN0TX, CAN0RX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Bus của mạng CAN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3542242530"/>
                  </a:ext>
                </a:extLst>
              </a:tr>
              <a:tr h="18238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I2C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SCL1, SCL2, SDA1, SD2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Chân dữ liệu I2C và chân xung nhịp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18761122"/>
                  </a:ext>
                </a:extLst>
              </a:tr>
              <a:tr h="19491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Đèn LED tích hợp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PC13</a:t>
                      </a:r>
                      <a:endParaRPr lang="vi-VN" sz="100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Đèn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 LED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chỉ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bg1"/>
                          </a:solidFill>
                          <a:effectLst/>
                          <a:latin typeface="Oswald" panose="00000500000000000000" pitchFamily="2" charset="0"/>
                        </a:rPr>
                        <a:t>thị</a:t>
                      </a:r>
                      <a:endParaRPr lang="vi-VN" sz="1000" dirty="0">
                        <a:solidFill>
                          <a:schemeClr val="bg1"/>
                        </a:solidFill>
                        <a:effectLst/>
                        <a:latin typeface="Oswald" panose="000005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514" marR="30514" marT="0" marB="0" anchor="ctr"/>
                </a:tc>
                <a:extLst>
                  <a:ext uri="{0D108BD9-81ED-4DB2-BD59-A6C34878D82A}">
                    <a16:rowId xmlns:a16="http://schemas.microsoft.com/office/drawing/2014/main" val="241563357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95" name="Google Shape;795;p3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96" name="Google Shape;796;p3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3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3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38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00" name="Google Shape;800;p3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3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02" name="Google Shape;802;p3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3" name="Google Shape;803;p3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04" name="Google Shape;804;p3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05" name="Google Shape;805;p3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6" name="Google Shape;806;p3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07" name="Google Shape;807;p3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9" name="Google Shape;809;p38">
            <a:hlinkClick r:id="rId4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3768266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/02. NGUYÊN LÝ HOẠT ĐỘNG</a:t>
            </a:r>
            <a:endParaRPr dirty="0"/>
          </a:p>
        </p:txBody>
      </p:sp>
      <p:cxnSp>
        <p:nvCxnSpPr>
          <p:cNvPr id="811" name="Google Shape;811;p38"/>
          <p:cNvCxnSpPr/>
          <p:nvPr/>
        </p:nvCxnSpPr>
        <p:spPr>
          <a:xfrm>
            <a:off x="1494850" y="39999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812" name="Google Shape;812;p38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8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8">
            <a:hlinkClick r:id="rId6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8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9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5" name="Google Shape;835;p3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6" name="Google Shape;836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/>
                <a:ea typeface="Oswald"/>
                <a:cs typeface="Oswald"/>
                <a:sym typeface="Oswald"/>
              </a:rPr>
              <a:t>/Mô phỏng và tiến hành lắp ráp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7" name="Google Shape;837;p39"/>
          <p:cNvSpPr txBox="1"/>
          <p:nvPr/>
        </p:nvSpPr>
        <p:spPr>
          <a:xfrm>
            <a:off x="4717100" y="197255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0" name="Google Shape;840;p39"/>
          <p:cNvSpPr txBox="1"/>
          <p:nvPr/>
        </p:nvSpPr>
        <p:spPr>
          <a:xfrm>
            <a:off x="4816100" y="3579600"/>
            <a:ext cx="1771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1" name="Google Shape;841;p39"/>
          <p:cNvSpPr txBox="1"/>
          <p:nvPr/>
        </p:nvSpPr>
        <p:spPr>
          <a:xfrm>
            <a:off x="4717100" y="389008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4" name="Google Shape;844;p39"/>
          <p:cNvSpPr txBox="1"/>
          <p:nvPr/>
        </p:nvSpPr>
        <p:spPr>
          <a:xfrm>
            <a:off x="925991" y="1563899"/>
            <a:ext cx="4914827" cy="2915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Mô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phỏng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r>
              <a:rPr lang="en-US" sz="2000" b="1" dirty="0" err="1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trên</a:t>
            </a:r>
            <a:r>
              <a:rPr lang="en-US" sz="2000" b="1" dirty="0">
                <a:solidFill>
                  <a:schemeClr val="dk2"/>
                </a:solidFill>
                <a:latin typeface="Oswald" panose="00000500000000000000" pitchFamily="2" charset="0"/>
                <a:ea typeface="Fira Code"/>
                <a:cs typeface="Calibri" panose="020F0502020204030204" pitchFamily="34" charset="0"/>
                <a:sym typeface="Fira Code"/>
              </a:rPr>
              <a:t> Proteus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Led 1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13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lượt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PA0, PA1, PA2, PA3, PA4, PA5, PA6, PA7, PA8, PA9, PA10, PA11, PA12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Led 14 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26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lượt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PB0, PB1, PB5, PB6, PB7, PB8, PB9, PB10, PB11, PB12, PB13, PB14, PB15</a:t>
            </a:r>
            <a:b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Button được nối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chân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PC13.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2"/>
                </a:solidFill>
                <a:latin typeface="Calibri" panose="020F0502020204030204" pitchFamily="34" charset="0"/>
                <a:ea typeface="Fira Code"/>
                <a:cs typeface="Calibri" panose="020F0502020204030204" pitchFamily="34" charset="0"/>
                <a:sym typeface="Fira Code"/>
              </a:rPr>
              <a:t> </a:t>
            </a:r>
            <a:endParaRPr sz="1800" b="1" dirty="0">
              <a:solidFill>
                <a:schemeClr val="dk2"/>
              </a:solidFill>
              <a:latin typeface="Calibri" panose="020F0502020204030204" pitchFamily="34" charset="0"/>
              <a:ea typeface="Fira Code"/>
              <a:cs typeface="Calibri" panose="020F0502020204030204" pitchFamily="34" charset="0"/>
              <a:sym typeface="Fira Code"/>
            </a:endParaRPr>
          </a:p>
        </p:txBody>
      </p:sp>
      <p:sp>
        <p:nvSpPr>
          <p:cNvPr id="857" name="Google Shape;857;p39"/>
          <p:cNvSpPr txBox="1"/>
          <p:nvPr/>
        </p:nvSpPr>
        <p:spPr>
          <a:xfrm>
            <a:off x="4717100" y="2326738"/>
            <a:ext cx="177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2" name="Google Shape;862;p3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42" name="Google Shape;942;p4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43" name="Google Shape;943;p4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4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4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6" name="Google Shape;946;p4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47" name="Google Shape;947;p4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8" name="Google Shape;948;p4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0" name="Google Shape;950;p4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51" name="Google Shape;951;p4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2" name="Google Shape;952;p4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3" name="Google Shape;953;p4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6" name="Google Shape;956;p41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7" name="Google Shape;957;p41"/>
          <p:cNvSpPr txBox="1">
            <a:spLocks noGrp="1"/>
          </p:cNvSpPr>
          <p:nvPr>
            <p:ph type="title"/>
          </p:nvPr>
        </p:nvSpPr>
        <p:spPr>
          <a:xfrm>
            <a:off x="1645920" y="3990944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ảnh</a:t>
            </a:r>
            <a:r>
              <a:rPr lang="en-US" sz="18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phỏng</a:t>
            </a:r>
            <a:r>
              <a:rPr lang="en-US" sz="2000" dirty="0"/>
              <a:t> </a:t>
            </a:r>
            <a:r>
              <a:rPr lang="en-US" sz="2000" dirty="0" err="1"/>
              <a:t>mạch</a:t>
            </a:r>
            <a:r>
              <a:rPr lang="en-US" sz="2000" dirty="0"/>
              <a:t> </a:t>
            </a:r>
            <a:r>
              <a:rPr lang="en-US" sz="2000" dirty="0" err="1"/>
              <a:t>trên</a:t>
            </a:r>
            <a:r>
              <a:rPr lang="en-US" sz="2000" dirty="0"/>
              <a:t> Proteus</a:t>
            </a:r>
            <a:endParaRPr sz="8800" dirty="0"/>
          </a:p>
        </p:txBody>
      </p:sp>
      <p:sp>
        <p:nvSpPr>
          <p:cNvPr id="958" name="Google Shape;958;p4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cxnSp>
        <p:nvCxnSpPr>
          <p:cNvPr id="965" name="Google Shape;965;p41"/>
          <p:cNvCxnSpPr/>
          <p:nvPr/>
        </p:nvCxnSpPr>
        <p:spPr>
          <a:xfrm>
            <a:off x="4049113" y="3921225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66" name="Google Shape;966;p41"/>
          <p:cNvSpPr/>
          <p:nvPr/>
        </p:nvSpPr>
        <p:spPr>
          <a:xfrm>
            <a:off x="2730496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7" name="Google Shape;967;p41"/>
          <p:cNvSpPr/>
          <p:nvPr/>
        </p:nvSpPr>
        <p:spPr>
          <a:xfrm rot="10800000">
            <a:off x="6031521" y="32195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8" name="Google Shape;968;p41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1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35DC1C-BA44-A4E8-3D2C-6DCA8F3F5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8020" y="741241"/>
            <a:ext cx="5257800" cy="368785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4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89" name="Google Shape;989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90" name="Google Shape;990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1" name="Google Shape;991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2" name="Google Shape;992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93" name="Google Shape;993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94" name="Google Shape;994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96" name="Google Shape;996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7" name="Google Shape;997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98" name="Google Shape;998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9" name="Google Shape;999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00" name="Google Shape;1000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01" name="Google Shape;1001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3" name="Google Shape;1003;p4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2" name="Google Shape;1012;p4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/</a:t>
            </a:r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phỏng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mạch</a:t>
            </a:r>
            <a:r>
              <a:rPr lang="en-US" sz="2400" dirty="0"/>
              <a:t> </a:t>
            </a:r>
            <a:r>
              <a:rPr lang="en-US" sz="2400" dirty="0" err="1"/>
              <a:t>thật</a:t>
            </a:r>
            <a:endParaRPr dirty="0"/>
          </a:p>
        </p:txBody>
      </p:sp>
      <p:sp>
        <p:nvSpPr>
          <p:cNvPr id="1065" name="Google Shape;1065;p4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4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4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9" name="Google Shape;1069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070" name="Google Shape;1070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Picture 13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979BBAA1-75C9-24DA-1B40-2DC7E386D9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695" y="1291920"/>
            <a:ext cx="2894965" cy="32537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DB9A35-9D43-D79D-3BA9-745A19E6AE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5855" y="1211579"/>
            <a:ext cx="3790944" cy="32537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465" name="Google Shape;465;p3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66" name="Google Shape;466;p3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9" name="Google Shape;469;p3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470" name="Google Shape;470;p3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3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72" name="Google Shape;472;p3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3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74" name="Google Shape;474;p3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3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6" name="Google Shape;476;p3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77" name="Google Shape;477;p3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9" name="Google Shape;479;p3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0" name="Google Shape;480;p32"/>
          <p:cNvSpPr txBox="1">
            <a:spLocks noGrp="1"/>
          </p:cNvSpPr>
          <p:nvPr>
            <p:ph type="title"/>
          </p:nvPr>
        </p:nvSpPr>
        <p:spPr>
          <a:xfrm>
            <a:off x="13293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/THÀNH VIÊN NHÓM:</a:t>
            </a:r>
            <a:endParaRPr dirty="0"/>
          </a:p>
        </p:txBody>
      </p:sp>
      <p:sp>
        <p:nvSpPr>
          <p:cNvPr id="482" name="Google Shape;482;p3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84" name="Google Shape;484;p3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485" name="Google Shape;485;p3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487" name="Google Shape;487;p3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2CE0C185-BBD3-A6B6-AF32-5E0D2B41C622}"/>
              </a:ext>
            </a:extLst>
          </p:cNvPr>
          <p:cNvSpPr txBox="1"/>
          <p:nvPr/>
        </p:nvSpPr>
        <p:spPr>
          <a:xfrm>
            <a:off x="2259542" y="1812562"/>
            <a:ext cx="5324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Nhóm trưởng: Đỗ Ngọc Tuân – B20DCVT330</a:t>
            </a:r>
            <a:endParaRPr lang="vi-VN" sz="1600">
              <a:solidFill>
                <a:schemeClr val="bg1"/>
              </a:solidFill>
              <a:latin typeface="Livvic" pitchFamily="2" charset="0"/>
            </a:endParaRP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562ED0E1-916E-37D2-C627-BF263CC82266}"/>
              </a:ext>
            </a:extLst>
          </p:cNvPr>
          <p:cNvSpPr txBox="1"/>
          <p:nvPr/>
        </p:nvSpPr>
        <p:spPr>
          <a:xfrm>
            <a:off x="1003635" y="2371110"/>
            <a:ext cx="4080120" cy="15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Đỗ Anh Phương – B20DVT298</a:t>
            </a:r>
          </a:p>
          <a:p>
            <a:pPr>
              <a:lnSpc>
                <a:spcPct val="150000"/>
              </a:lnSpc>
            </a:pPr>
            <a:r>
              <a:rPr lang="vi-VN" sz="1600">
                <a:solidFill>
                  <a:schemeClr val="bg1"/>
                </a:solidFill>
                <a:latin typeface="Livvic" pitchFamily="2" charset="0"/>
              </a:rPr>
              <a:t>Lương</a:t>
            </a: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 Ngọc Tùng – B20DCVT346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Phạm Thị Minh Luyến – B20DCVT241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Vũ Trà My – B20DCVT257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ECA5BD1-69ED-3B4C-A9B6-71A02CD4BFB4}"/>
              </a:ext>
            </a:extLst>
          </p:cNvPr>
          <p:cNvSpPr txBox="1"/>
          <p:nvPr/>
        </p:nvSpPr>
        <p:spPr>
          <a:xfrm>
            <a:off x="4922040" y="2294339"/>
            <a:ext cx="3889277" cy="152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Phạm Thị Ánh – B20DCVT041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Trần Hán Sơn – B20DCVT314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Nguyễn Thị Ngân – B20DCVT269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/>
                </a:solidFill>
                <a:latin typeface="Livvic" pitchFamily="2" charset="0"/>
              </a:rPr>
              <a:t>Nguyễn Thị Hà – B20DCVT134</a:t>
            </a:r>
            <a:endParaRPr lang="vi-VN" sz="1600">
              <a:solidFill>
                <a:schemeClr val="bg1"/>
              </a:solidFill>
              <a:latin typeface="Livvic" pitchFamily="2" charset="0"/>
            </a:endParaRPr>
          </a:p>
        </p:txBody>
      </p:sp>
      <p:grpSp>
        <p:nvGrpSpPr>
          <p:cNvPr id="16" name="Google Shape;423;p31">
            <a:extLst>
              <a:ext uri="{FF2B5EF4-FFF2-40B4-BE49-F238E27FC236}">
                <a16:creationId xmlns:a16="http://schemas.microsoft.com/office/drawing/2014/main" id="{E7724BDF-C5C4-6C73-9952-B452C7D4F888}"/>
              </a:ext>
            </a:extLst>
          </p:cNvPr>
          <p:cNvGrpSpPr/>
          <p:nvPr/>
        </p:nvGrpSpPr>
        <p:grpSpPr>
          <a:xfrm>
            <a:off x="911079" y="540140"/>
            <a:ext cx="418221" cy="484520"/>
            <a:chOff x="5055410" y="2845326"/>
            <a:chExt cx="633471" cy="733893"/>
          </a:xfrm>
        </p:grpSpPr>
        <p:grpSp>
          <p:nvGrpSpPr>
            <p:cNvPr id="17" name="Google Shape;424;p31">
              <a:extLst>
                <a:ext uri="{FF2B5EF4-FFF2-40B4-BE49-F238E27FC236}">
                  <a16:creationId xmlns:a16="http://schemas.microsoft.com/office/drawing/2014/main" id="{793DF25E-A068-B628-7AF8-54B6ABC83A32}"/>
                </a:ext>
              </a:extLst>
            </p:cNvPr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22" name="Google Shape;425;p31">
                <a:extLst>
                  <a:ext uri="{FF2B5EF4-FFF2-40B4-BE49-F238E27FC236}">
                    <a16:creationId xmlns:a16="http://schemas.microsoft.com/office/drawing/2014/main" id="{AE4CD67B-51B4-EF93-E02D-D1F2B97B895F}"/>
                  </a:ext>
                </a:extLst>
              </p:cNvPr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" name="Google Shape;426;p31">
                <a:extLst>
                  <a:ext uri="{FF2B5EF4-FFF2-40B4-BE49-F238E27FC236}">
                    <a16:creationId xmlns:a16="http://schemas.microsoft.com/office/drawing/2014/main" id="{DE714DB3-1A92-77A6-6A4C-3540A23A714D}"/>
                  </a:ext>
                </a:extLst>
              </p:cNvPr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24" name="Google Shape;427;p31">
                  <a:extLst>
                    <a:ext uri="{FF2B5EF4-FFF2-40B4-BE49-F238E27FC236}">
                      <a16:creationId xmlns:a16="http://schemas.microsoft.com/office/drawing/2014/main" id="{8DBF1BDE-C324-B44F-11CD-4F5D49A7216C}"/>
                    </a:ext>
                  </a:extLst>
                </p:cNvPr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428;p31">
                  <a:extLst>
                    <a:ext uri="{FF2B5EF4-FFF2-40B4-BE49-F238E27FC236}">
                      <a16:creationId xmlns:a16="http://schemas.microsoft.com/office/drawing/2014/main" id="{C0FEB574-CBA8-4BEF-32E1-ADC0F1C67DF1}"/>
                    </a:ext>
                  </a:extLst>
                </p:cNvPr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429;p31">
                  <a:extLst>
                    <a:ext uri="{FF2B5EF4-FFF2-40B4-BE49-F238E27FC236}">
                      <a16:creationId xmlns:a16="http://schemas.microsoft.com/office/drawing/2014/main" id="{CC1E9D3F-25B2-5FEE-E7DA-482A377BC8B4}"/>
                    </a:ext>
                  </a:extLst>
                </p:cNvPr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" name="Google Shape;430;p31">
              <a:extLst>
                <a:ext uri="{FF2B5EF4-FFF2-40B4-BE49-F238E27FC236}">
                  <a16:creationId xmlns:a16="http://schemas.microsoft.com/office/drawing/2014/main" id="{59A39C65-BDD7-F33A-26B4-85058D887B4C}"/>
                </a:ext>
              </a:extLst>
            </p:cNvPr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19" name="Google Shape;431;p31">
                <a:extLst>
                  <a:ext uri="{FF2B5EF4-FFF2-40B4-BE49-F238E27FC236}">
                    <a16:creationId xmlns:a16="http://schemas.microsoft.com/office/drawing/2014/main" id="{9D6AE66C-EEED-3CC1-A5D8-459BA4DF4D79}"/>
                  </a:ext>
                </a:extLst>
              </p:cNvPr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32;p31">
                <a:extLst>
                  <a:ext uri="{FF2B5EF4-FFF2-40B4-BE49-F238E27FC236}">
                    <a16:creationId xmlns:a16="http://schemas.microsoft.com/office/drawing/2014/main" id="{9FCB518B-4E04-DCD1-2D81-0A68C24685BE}"/>
                  </a:ext>
                </a:extLst>
              </p:cNvPr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33;p31">
                <a:extLst>
                  <a:ext uri="{FF2B5EF4-FFF2-40B4-BE49-F238E27FC236}">
                    <a16:creationId xmlns:a16="http://schemas.microsoft.com/office/drawing/2014/main" id="{3BFA83F2-040E-CEBB-E89D-F60056AC27C5}"/>
                  </a:ext>
                </a:extLst>
              </p:cNvPr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7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07" name="Google Shape;707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7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10" name="Google Shape;710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7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13" name="Google Shape;713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" name="Google Shape;715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716" name="Google Shape;716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17" name="Google Shape;717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0" name="Google Shape;720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21" name="Google Shape;721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4" name="Google Shape;724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25" name="Google Shape;725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6" name="Google Shape;726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7" name="Google Shape;727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28" name="Google Shape;728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0" name="Google Shape;730;p3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31" name="Google Shape;73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NỘI DUNG CHÍNH</a:t>
            </a:r>
            <a:endParaRPr/>
          </a:p>
        </p:txBody>
      </p:sp>
      <p:sp>
        <p:nvSpPr>
          <p:cNvPr id="732" name="Google Shape;732;p37"/>
          <p:cNvSpPr txBox="1">
            <a:spLocks noGrp="1"/>
          </p:cNvSpPr>
          <p:nvPr>
            <p:ph type="title"/>
          </p:nvPr>
        </p:nvSpPr>
        <p:spPr>
          <a:xfrm>
            <a:off x="1145575" y="2553069"/>
            <a:ext cx="1881685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GIỚI THIỆU CÁC LINH KIỆN</a:t>
            </a:r>
            <a:endParaRPr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1"/>
          </p:nvPr>
        </p:nvSpPr>
        <p:spPr>
          <a:xfrm>
            <a:off x="978860" y="3071486"/>
            <a:ext cx="196868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ivvic" pitchFamily="2" charset="0"/>
              </a:rPr>
              <a:t>Giới thiệu về một số linh kiện sử dụng trong bài </a:t>
            </a:r>
            <a:endParaRPr sz="1600">
              <a:latin typeface="Livvic" pitchFamily="2" charset="0"/>
            </a:endParaRPr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 idx="2"/>
          </p:nvPr>
        </p:nvSpPr>
        <p:spPr>
          <a:xfrm>
            <a:off x="3711400" y="2553275"/>
            <a:ext cx="19487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PHÂN TÍCH </a:t>
            </a:r>
            <a:br>
              <a:rPr lang="en"/>
            </a:br>
            <a:r>
              <a:rPr lang="en"/>
              <a:t>ĐỀ BÀI</a:t>
            </a:r>
            <a:endParaRPr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3"/>
          </p:nvPr>
        </p:nvSpPr>
        <p:spPr>
          <a:xfrm>
            <a:off x="3511078" y="3138099"/>
            <a:ext cx="2149021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Livvic" pitchFamily="2" charset="0"/>
              </a:rPr>
              <a:t>Dựa vào kiến thức đã có, phân tích đề bài và đưa ra phương hướng</a:t>
            </a:r>
            <a:endParaRPr sz="1600">
              <a:latin typeface="Livvic" pitchFamily="2" charset="0"/>
            </a:endParaRPr>
          </a:p>
        </p:txBody>
      </p:sp>
      <p:sp>
        <p:nvSpPr>
          <p:cNvPr id="736" name="Google Shape;736;p37"/>
          <p:cNvSpPr txBox="1">
            <a:spLocks noGrp="1"/>
          </p:cNvSpPr>
          <p:nvPr>
            <p:ph type="title" idx="4"/>
          </p:nvPr>
        </p:nvSpPr>
        <p:spPr>
          <a:xfrm>
            <a:off x="6206089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MẠCH VÀ </a:t>
            </a:r>
            <a:br>
              <a:rPr lang="en-US"/>
            </a:br>
            <a:r>
              <a:rPr lang="en-US"/>
              <a:t>CHƯƠNG TRÌNH</a:t>
            </a:r>
            <a:endParaRPr/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310934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Livvic" pitchFamily="2" charset="0"/>
              </a:rPr>
              <a:t>Mạch mô phỏng, mạch thật và chương trình điều khiển</a:t>
            </a:r>
            <a:endParaRPr sz="1600">
              <a:latin typeface="Livvic" pitchFamily="2" charset="0"/>
            </a:endParaRPr>
          </a:p>
        </p:txBody>
      </p:sp>
      <p:grpSp>
        <p:nvGrpSpPr>
          <p:cNvPr id="738" name="Google Shape;738;p37"/>
          <p:cNvGrpSpPr/>
          <p:nvPr/>
        </p:nvGrpSpPr>
        <p:grpSpPr>
          <a:xfrm>
            <a:off x="3711400" y="1829222"/>
            <a:ext cx="409009" cy="356642"/>
            <a:chOff x="4367550" y="2156499"/>
            <a:chExt cx="409009" cy="356642"/>
          </a:xfrm>
        </p:grpSpPr>
        <p:sp>
          <p:nvSpPr>
            <p:cNvPr id="739" name="Google Shape;739;p37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37"/>
          <p:cNvGrpSpPr/>
          <p:nvPr/>
        </p:nvGrpSpPr>
        <p:grpSpPr>
          <a:xfrm>
            <a:off x="6313214" y="1829247"/>
            <a:ext cx="409037" cy="356642"/>
            <a:chOff x="8245271" y="1357987"/>
            <a:chExt cx="409037" cy="356642"/>
          </a:xfrm>
        </p:grpSpPr>
        <p:sp>
          <p:nvSpPr>
            <p:cNvPr id="753" name="Google Shape;753;p37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3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787" name="Google Shape;787;p3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32;p37">
            <a:extLst>
              <a:ext uri="{FF2B5EF4-FFF2-40B4-BE49-F238E27FC236}">
                <a16:creationId xmlns:a16="http://schemas.microsoft.com/office/drawing/2014/main" id="{D700FF32-5187-9C21-C3B4-14F2F4E42A81}"/>
              </a:ext>
            </a:extLst>
          </p:cNvPr>
          <p:cNvSpPr txBox="1">
            <a:spLocks/>
          </p:cNvSpPr>
          <p:nvPr/>
        </p:nvSpPr>
        <p:spPr>
          <a:xfrm>
            <a:off x="907005" y="2550694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  <p:grpSp>
        <p:nvGrpSpPr>
          <p:cNvPr id="8" name="Google Shape;897;p40">
            <a:extLst>
              <a:ext uri="{FF2B5EF4-FFF2-40B4-BE49-F238E27FC236}">
                <a16:creationId xmlns:a16="http://schemas.microsoft.com/office/drawing/2014/main" id="{59046584-E0E8-9C43-164C-7B82B4438475}"/>
              </a:ext>
            </a:extLst>
          </p:cNvPr>
          <p:cNvGrpSpPr/>
          <p:nvPr/>
        </p:nvGrpSpPr>
        <p:grpSpPr>
          <a:xfrm>
            <a:off x="1132230" y="1825594"/>
            <a:ext cx="409009" cy="409016"/>
            <a:chOff x="3075107" y="3758147"/>
            <a:chExt cx="409009" cy="409016"/>
          </a:xfrm>
        </p:grpSpPr>
        <p:sp>
          <p:nvSpPr>
            <p:cNvPr id="9" name="Google Shape;898;p40">
              <a:extLst>
                <a:ext uri="{FF2B5EF4-FFF2-40B4-BE49-F238E27FC236}">
                  <a16:creationId xmlns:a16="http://schemas.microsoft.com/office/drawing/2014/main" id="{3DBD2D13-BABA-7B37-55FD-2F86E336D3E1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9;p40">
              <a:extLst>
                <a:ext uri="{FF2B5EF4-FFF2-40B4-BE49-F238E27FC236}">
                  <a16:creationId xmlns:a16="http://schemas.microsoft.com/office/drawing/2014/main" id="{22F92CDD-6335-A3CD-AF3B-78DFD631339D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0;p40">
              <a:extLst>
                <a:ext uri="{FF2B5EF4-FFF2-40B4-BE49-F238E27FC236}">
                  <a16:creationId xmlns:a16="http://schemas.microsoft.com/office/drawing/2014/main" id="{54D3608A-474A-97C0-B965-B8D7D1BA1EDB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01;p40">
              <a:extLst>
                <a:ext uri="{FF2B5EF4-FFF2-40B4-BE49-F238E27FC236}">
                  <a16:creationId xmlns:a16="http://schemas.microsoft.com/office/drawing/2014/main" id="{65EC4472-1782-3D29-B0E0-C9D2E272F0A1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732;p37">
            <a:extLst>
              <a:ext uri="{FF2B5EF4-FFF2-40B4-BE49-F238E27FC236}">
                <a16:creationId xmlns:a16="http://schemas.microsoft.com/office/drawing/2014/main" id="{03CB6F4F-9CBF-1736-2037-DD2B9C8EEEA2}"/>
              </a:ext>
            </a:extLst>
          </p:cNvPr>
          <p:cNvSpPr txBox="1">
            <a:spLocks/>
          </p:cNvSpPr>
          <p:nvPr/>
        </p:nvSpPr>
        <p:spPr>
          <a:xfrm>
            <a:off x="3438515" y="2571750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3EDCFE41-1CC3-3A76-4E72-6720F21F4A11}"/>
              </a:ext>
            </a:extLst>
          </p:cNvPr>
          <p:cNvSpPr txBox="1">
            <a:spLocks/>
          </p:cNvSpPr>
          <p:nvPr/>
        </p:nvSpPr>
        <p:spPr>
          <a:xfrm>
            <a:off x="5936621" y="2571750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3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4" name="Google Shape;594;p3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5" name="Google Shape;595;p35"/>
          <p:cNvCxnSpPr/>
          <p:nvPr/>
        </p:nvCxnSpPr>
        <p:spPr>
          <a:xfrm>
            <a:off x="1466100" y="360734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35" name="Google Shape;635;p3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MÁY GẮN LINH KIỆN XUYÊN LỖ - LORIOT INDUSTRIAL CO.,LTD">
            <a:extLst>
              <a:ext uri="{FF2B5EF4-FFF2-40B4-BE49-F238E27FC236}">
                <a16:creationId xmlns:a16="http://schemas.microsoft.com/office/drawing/2014/main" id="{8C9467A5-3CE3-D58B-4023-923FE7630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1" b="6439"/>
          <a:stretch/>
        </p:blipFill>
        <p:spPr bwMode="auto">
          <a:xfrm>
            <a:off x="5121199" y="1317471"/>
            <a:ext cx="2897605" cy="2651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oogle Shape;706;p37">
            <a:extLst>
              <a:ext uri="{FF2B5EF4-FFF2-40B4-BE49-F238E27FC236}">
                <a16:creationId xmlns:a16="http://schemas.microsoft.com/office/drawing/2014/main" id="{68D0E25E-2BE9-8E50-5D0C-89416FD31E30}"/>
              </a:ext>
            </a:extLst>
          </p:cNvPr>
          <p:cNvGrpSpPr/>
          <p:nvPr/>
        </p:nvGrpSpPr>
        <p:grpSpPr>
          <a:xfrm>
            <a:off x="948600" y="1156700"/>
            <a:ext cx="737100" cy="737100"/>
            <a:chOff x="991075" y="1881675"/>
            <a:chExt cx="737100" cy="737100"/>
          </a:xfrm>
        </p:grpSpPr>
        <p:sp>
          <p:nvSpPr>
            <p:cNvPr id="5" name="Google Shape;707;p37">
              <a:extLst>
                <a:ext uri="{FF2B5EF4-FFF2-40B4-BE49-F238E27FC236}">
                  <a16:creationId xmlns:a16="http://schemas.microsoft.com/office/drawing/2014/main" id="{214A5BF3-4C94-7EC1-3371-F17B56D7383E}"/>
                </a:ext>
              </a:extLst>
            </p:cNvPr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8;p37">
              <a:extLst>
                <a:ext uri="{FF2B5EF4-FFF2-40B4-BE49-F238E27FC236}">
                  <a16:creationId xmlns:a16="http://schemas.microsoft.com/office/drawing/2014/main" id="{10D0B8C8-44B0-4EF1-1AFB-09AEAD848D3E}"/>
                </a:ext>
              </a:extLst>
            </p:cNvPr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897;p40">
            <a:extLst>
              <a:ext uri="{FF2B5EF4-FFF2-40B4-BE49-F238E27FC236}">
                <a16:creationId xmlns:a16="http://schemas.microsoft.com/office/drawing/2014/main" id="{2E0CBADE-592A-B2EB-F072-1BD9CB0487C0}"/>
              </a:ext>
            </a:extLst>
          </p:cNvPr>
          <p:cNvGrpSpPr/>
          <p:nvPr/>
        </p:nvGrpSpPr>
        <p:grpSpPr>
          <a:xfrm>
            <a:off x="1114590" y="1343301"/>
            <a:ext cx="409009" cy="409016"/>
            <a:chOff x="3075107" y="3758147"/>
            <a:chExt cx="409009" cy="409016"/>
          </a:xfrm>
        </p:grpSpPr>
        <p:sp>
          <p:nvSpPr>
            <p:cNvPr id="8" name="Google Shape;898;p40">
              <a:extLst>
                <a:ext uri="{FF2B5EF4-FFF2-40B4-BE49-F238E27FC236}">
                  <a16:creationId xmlns:a16="http://schemas.microsoft.com/office/drawing/2014/main" id="{FEF0E918-6FC3-AD76-A3C3-E15E6FF032EC}"/>
                </a:ext>
              </a:extLst>
            </p:cNvPr>
            <p:cNvSpPr/>
            <p:nvPr/>
          </p:nvSpPr>
          <p:spPr>
            <a:xfrm>
              <a:off x="3262704" y="3888056"/>
              <a:ext cx="91499" cy="146531"/>
            </a:xfrm>
            <a:custGeom>
              <a:avLst/>
              <a:gdLst/>
              <a:ahLst/>
              <a:cxnLst/>
              <a:rect l="l" t="t" r="r" b="b"/>
              <a:pathLst>
                <a:path w="3199" h="5123" extrusionOk="0">
                  <a:moveTo>
                    <a:pt x="579" y="1"/>
                  </a:moveTo>
                  <a:lnTo>
                    <a:pt x="0" y="2619"/>
                  </a:lnTo>
                  <a:lnTo>
                    <a:pt x="579" y="5122"/>
                  </a:lnTo>
                  <a:cubicBezTo>
                    <a:pt x="2040" y="5122"/>
                    <a:pt x="3198" y="4056"/>
                    <a:pt x="3198" y="2619"/>
                  </a:cubicBezTo>
                  <a:cubicBezTo>
                    <a:pt x="3198" y="1159"/>
                    <a:pt x="2040" y="1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9;p40">
              <a:extLst>
                <a:ext uri="{FF2B5EF4-FFF2-40B4-BE49-F238E27FC236}">
                  <a16:creationId xmlns:a16="http://schemas.microsoft.com/office/drawing/2014/main" id="{937AF90F-19A2-1BD5-8F5E-236261134FB7}"/>
                </a:ext>
              </a:extLst>
            </p:cNvPr>
            <p:cNvSpPr/>
            <p:nvPr/>
          </p:nvSpPr>
          <p:spPr>
            <a:xfrm>
              <a:off x="3205015" y="3888056"/>
              <a:ext cx="74281" cy="146531"/>
            </a:xfrm>
            <a:custGeom>
              <a:avLst/>
              <a:gdLst/>
              <a:ahLst/>
              <a:cxnLst/>
              <a:rect l="l" t="t" r="r" b="b"/>
              <a:pathLst>
                <a:path w="2597" h="5123" extrusionOk="0">
                  <a:moveTo>
                    <a:pt x="2596" y="1"/>
                  </a:moveTo>
                  <a:cubicBezTo>
                    <a:pt x="1160" y="1"/>
                    <a:pt x="1" y="1159"/>
                    <a:pt x="1" y="2619"/>
                  </a:cubicBezTo>
                  <a:cubicBezTo>
                    <a:pt x="1" y="4056"/>
                    <a:pt x="1160" y="5122"/>
                    <a:pt x="2596" y="5122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00;p40">
              <a:extLst>
                <a:ext uri="{FF2B5EF4-FFF2-40B4-BE49-F238E27FC236}">
                  <a16:creationId xmlns:a16="http://schemas.microsoft.com/office/drawing/2014/main" id="{0CFC6AA4-C4C5-47A5-6991-960119066EA8}"/>
                </a:ext>
              </a:extLst>
            </p:cNvPr>
            <p:cNvSpPr/>
            <p:nvPr/>
          </p:nvSpPr>
          <p:spPr>
            <a:xfrm>
              <a:off x="3262704" y="3758147"/>
              <a:ext cx="221412" cy="409016"/>
            </a:xfrm>
            <a:custGeom>
              <a:avLst/>
              <a:gdLst/>
              <a:ahLst/>
              <a:cxnLst/>
              <a:rect l="l" t="t" r="r" b="b"/>
              <a:pathLst>
                <a:path w="7741" h="14300" extrusionOk="0">
                  <a:moveTo>
                    <a:pt x="579" y="0"/>
                  </a:moveTo>
                  <a:lnTo>
                    <a:pt x="0" y="2225"/>
                  </a:lnTo>
                  <a:lnTo>
                    <a:pt x="579" y="3778"/>
                  </a:lnTo>
                  <a:cubicBezTo>
                    <a:pt x="2410" y="3778"/>
                    <a:pt x="3963" y="5215"/>
                    <a:pt x="3963" y="7161"/>
                  </a:cubicBezTo>
                  <a:cubicBezTo>
                    <a:pt x="3963" y="8992"/>
                    <a:pt x="2410" y="10522"/>
                    <a:pt x="579" y="10522"/>
                  </a:cubicBezTo>
                  <a:lnTo>
                    <a:pt x="0" y="11982"/>
                  </a:lnTo>
                  <a:lnTo>
                    <a:pt x="579" y="14299"/>
                  </a:lnTo>
                  <a:lnTo>
                    <a:pt x="1738" y="14299"/>
                  </a:lnTo>
                  <a:lnTo>
                    <a:pt x="2132" y="12955"/>
                  </a:lnTo>
                  <a:cubicBezTo>
                    <a:pt x="2712" y="12839"/>
                    <a:pt x="3198" y="12654"/>
                    <a:pt x="3569" y="12376"/>
                  </a:cubicBezTo>
                  <a:lnTo>
                    <a:pt x="4728" y="13048"/>
                  </a:lnTo>
                  <a:lnTo>
                    <a:pt x="6466" y="11310"/>
                  </a:lnTo>
                  <a:lnTo>
                    <a:pt x="5794" y="10151"/>
                  </a:lnTo>
                  <a:cubicBezTo>
                    <a:pt x="6095" y="9664"/>
                    <a:pt x="6281" y="9178"/>
                    <a:pt x="6373" y="8691"/>
                  </a:cubicBezTo>
                  <a:lnTo>
                    <a:pt x="7741" y="8320"/>
                  </a:lnTo>
                  <a:lnTo>
                    <a:pt x="7741" y="6003"/>
                  </a:lnTo>
                  <a:lnTo>
                    <a:pt x="6373" y="5609"/>
                  </a:lnTo>
                  <a:cubicBezTo>
                    <a:pt x="6281" y="5029"/>
                    <a:pt x="6095" y="4543"/>
                    <a:pt x="5794" y="4149"/>
                  </a:cubicBezTo>
                  <a:lnTo>
                    <a:pt x="6466" y="2990"/>
                  </a:lnTo>
                  <a:lnTo>
                    <a:pt x="4728" y="1252"/>
                  </a:lnTo>
                  <a:lnTo>
                    <a:pt x="3569" y="1947"/>
                  </a:lnTo>
                  <a:cubicBezTo>
                    <a:pt x="3198" y="1646"/>
                    <a:pt x="2712" y="1460"/>
                    <a:pt x="2132" y="1368"/>
                  </a:cubicBezTo>
                  <a:lnTo>
                    <a:pt x="17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01;p40">
              <a:extLst>
                <a:ext uri="{FF2B5EF4-FFF2-40B4-BE49-F238E27FC236}">
                  <a16:creationId xmlns:a16="http://schemas.microsoft.com/office/drawing/2014/main" id="{A3A24B1F-4AD1-D9F3-4531-1E86998D1659}"/>
                </a:ext>
              </a:extLst>
            </p:cNvPr>
            <p:cNvSpPr/>
            <p:nvPr/>
          </p:nvSpPr>
          <p:spPr>
            <a:xfrm>
              <a:off x="3075107" y="3758147"/>
              <a:ext cx="204193" cy="409016"/>
            </a:xfrm>
            <a:custGeom>
              <a:avLst/>
              <a:gdLst/>
              <a:ahLst/>
              <a:cxnLst/>
              <a:rect l="l" t="t" r="r" b="b"/>
              <a:pathLst>
                <a:path w="7139" h="14300" extrusionOk="0">
                  <a:moveTo>
                    <a:pt x="5980" y="0"/>
                  </a:moveTo>
                  <a:lnTo>
                    <a:pt x="5609" y="1368"/>
                  </a:lnTo>
                  <a:cubicBezTo>
                    <a:pt x="5030" y="1460"/>
                    <a:pt x="4636" y="1646"/>
                    <a:pt x="4149" y="1947"/>
                  </a:cubicBezTo>
                  <a:lnTo>
                    <a:pt x="2990" y="1252"/>
                  </a:lnTo>
                  <a:lnTo>
                    <a:pt x="1252" y="2990"/>
                  </a:lnTo>
                  <a:lnTo>
                    <a:pt x="1924" y="4149"/>
                  </a:lnTo>
                  <a:cubicBezTo>
                    <a:pt x="1646" y="4543"/>
                    <a:pt x="1437" y="5029"/>
                    <a:pt x="1345" y="5609"/>
                  </a:cubicBezTo>
                  <a:lnTo>
                    <a:pt x="1" y="6003"/>
                  </a:lnTo>
                  <a:lnTo>
                    <a:pt x="1" y="8320"/>
                  </a:lnTo>
                  <a:lnTo>
                    <a:pt x="1345" y="8691"/>
                  </a:lnTo>
                  <a:cubicBezTo>
                    <a:pt x="1437" y="9178"/>
                    <a:pt x="1646" y="9664"/>
                    <a:pt x="1924" y="10151"/>
                  </a:cubicBezTo>
                  <a:lnTo>
                    <a:pt x="1252" y="11310"/>
                  </a:lnTo>
                  <a:lnTo>
                    <a:pt x="2990" y="13048"/>
                  </a:lnTo>
                  <a:lnTo>
                    <a:pt x="4149" y="12376"/>
                  </a:lnTo>
                  <a:cubicBezTo>
                    <a:pt x="4636" y="12654"/>
                    <a:pt x="5030" y="12839"/>
                    <a:pt x="5609" y="12955"/>
                  </a:cubicBezTo>
                  <a:lnTo>
                    <a:pt x="5980" y="14299"/>
                  </a:lnTo>
                  <a:lnTo>
                    <a:pt x="7138" y="14299"/>
                  </a:lnTo>
                  <a:lnTo>
                    <a:pt x="7138" y="10522"/>
                  </a:lnTo>
                  <a:cubicBezTo>
                    <a:pt x="5308" y="10522"/>
                    <a:pt x="3755" y="8992"/>
                    <a:pt x="3755" y="7161"/>
                  </a:cubicBezTo>
                  <a:cubicBezTo>
                    <a:pt x="3755" y="5215"/>
                    <a:pt x="5308" y="3778"/>
                    <a:pt x="7138" y="3778"/>
                  </a:cubicBez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732;p37">
            <a:extLst>
              <a:ext uri="{FF2B5EF4-FFF2-40B4-BE49-F238E27FC236}">
                <a16:creationId xmlns:a16="http://schemas.microsoft.com/office/drawing/2014/main" id="{2B78B19D-DC46-3C6B-D2BE-311A2BF89F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5575" y="2553069"/>
            <a:ext cx="1881685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GIỚI THIỆU CÁC LINH KIỆN</a:t>
            </a:r>
            <a:endParaRPr/>
          </a:p>
        </p:txBody>
      </p:sp>
      <p:sp>
        <p:nvSpPr>
          <p:cNvPr id="15" name="Google Shape;732;p37">
            <a:extLst>
              <a:ext uri="{FF2B5EF4-FFF2-40B4-BE49-F238E27FC236}">
                <a16:creationId xmlns:a16="http://schemas.microsoft.com/office/drawing/2014/main" id="{B23DF02E-2AF5-CC15-B250-ADC111553B3E}"/>
              </a:ext>
            </a:extLst>
          </p:cNvPr>
          <p:cNvSpPr txBox="1">
            <a:spLocks/>
          </p:cNvSpPr>
          <p:nvPr/>
        </p:nvSpPr>
        <p:spPr>
          <a:xfrm>
            <a:off x="907005" y="2550694"/>
            <a:ext cx="261723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/>
              <a:t>/</a:t>
            </a:r>
            <a:endParaRPr lang="vi-VN" sz="48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6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50" name="Google Shape;650;p3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651" name="Google Shape;651;p3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3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3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4" name="Google Shape;654;p3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655" name="Google Shape;655;p3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657" name="Google Shape;657;p3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8" name="Google Shape;658;p3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659" name="Google Shape;659;p3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3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1" name="Google Shape;661;p3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62" name="Google Shape;662;p3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4" name="Google Shape;664;p36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5" name="Google Shape;665;p36"/>
          <p:cNvSpPr txBox="1">
            <a:spLocks noGrp="1"/>
          </p:cNvSpPr>
          <p:nvPr>
            <p:ph type="title"/>
          </p:nvPr>
        </p:nvSpPr>
        <p:spPr>
          <a:xfrm>
            <a:off x="4437900" y="1321100"/>
            <a:ext cx="36177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vi-VN" dirty="0"/>
              <a:t>STM32F103C8</a:t>
            </a:r>
            <a:endParaRPr dirty="0"/>
          </a:p>
        </p:txBody>
      </p:sp>
      <p:sp>
        <p:nvSpPr>
          <p:cNvPr id="666" name="Google Shape;666;p36"/>
          <p:cNvSpPr txBox="1">
            <a:spLocks noGrp="1"/>
          </p:cNvSpPr>
          <p:nvPr>
            <p:ph type="subTitle" idx="1"/>
          </p:nvPr>
        </p:nvSpPr>
        <p:spPr>
          <a:xfrm>
            <a:off x="955040" y="2025717"/>
            <a:ext cx="7100560" cy="23747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dòng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STM32 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chia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làm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nhiều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vd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: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PortA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PortB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…..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rong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lại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một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số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lượng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Arial" panose="020B060402020202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Arial" panose="020B0604020202020204" pitchFamily="34" charset="0"/>
              </a:rPr>
              <a:t> ( pin )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cách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gọi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phụ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thuộc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vào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sản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xuất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(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ví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dụ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VĐK X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A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lại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D).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Port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thường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16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pin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đánh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số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0 -&gt; 15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tương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bit </a:t>
            </a:r>
            <a:r>
              <a:rPr lang="vi-VN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 biểu diễn trạng thái</a:t>
            </a:r>
            <a:endParaRPr lang="en-US" sz="1800" dirty="0">
              <a:effectLst/>
              <a:latin typeface="Oswald" panose="00000500000000000000" pitchFamily="2" charset="0"/>
              <a:ea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Mỗi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khác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nhau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như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analog input, external interrupt.. hay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đơn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thuần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chỉ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xuất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tín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hiệu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on/off ở </a:t>
            </a:r>
            <a:r>
              <a:rPr lang="en-US" sz="1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mức</a:t>
            </a:r>
            <a:r>
              <a:rPr lang="en-US" sz="1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0,1.</a:t>
            </a:r>
            <a:endParaRPr dirty="0">
              <a:latin typeface="Oswald" panose="00000500000000000000" pitchFamily="2" charset="0"/>
            </a:endParaRPr>
          </a:p>
        </p:txBody>
      </p:sp>
      <p:cxnSp>
        <p:nvCxnSpPr>
          <p:cNvPr id="667" name="Google Shape;667;p36"/>
          <p:cNvCxnSpPr/>
          <p:nvPr/>
        </p:nvCxnSpPr>
        <p:spPr>
          <a:xfrm>
            <a:off x="2938240" y="175577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98" name="Google Shape;698;p36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6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6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6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6" name="Google Shape;1136;p44"/>
          <p:cNvSpPr txBox="1">
            <a:spLocks noGrp="1"/>
          </p:cNvSpPr>
          <p:nvPr>
            <p:ph type="title"/>
          </p:nvPr>
        </p:nvSpPr>
        <p:spPr>
          <a:xfrm>
            <a:off x="667626" y="1434852"/>
            <a:ext cx="2056508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vi-VN" dirty="0"/>
              <a:t>Input pull-up</a:t>
            </a:r>
            <a:endParaRPr dirty="0"/>
          </a:p>
        </p:txBody>
      </p:sp>
      <p:sp>
        <p:nvSpPr>
          <p:cNvPr id="1137" name="Google Shape;1137;p44"/>
          <p:cNvSpPr txBox="1">
            <a:spLocks noGrp="1"/>
          </p:cNvSpPr>
          <p:nvPr>
            <p:ph type="subTitle" idx="1"/>
          </p:nvPr>
        </p:nvSpPr>
        <p:spPr>
          <a:xfrm>
            <a:off x="879614" y="1989564"/>
            <a:ext cx="1396308" cy="1114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Pin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lên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nguồn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38" name="Google Shape;1138;p44"/>
          <p:cNvSpPr txBox="1">
            <a:spLocks noGrp="1"/>
          </p:cNvSpPr>
          <p:nvPr>
            <p:ph type="title" idx="2"/>
          </p:nvPr>
        </p:nvSpPr>
        <p:spPr>
          <a:xfrm>
            <a:off x="2548083" y="1422662"/>
            <a:ext cx="2326176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b="1" dirty="0">
                <a:solidFill>
                  <a:schemeClr val="bg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Input pull-down</a:t>
            </a:r>
            <a:endParaRPr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1139" name="Google Shape;1139;p44"/>
          <p:cNvSpPr txBox="1">
            <a:spLocks noGrp="1"/>
          </p:cNvSpPr>
          <p:nvPr>
            <p:ph type="subTitle" idx="3"/>
          </p:nvPr>
        </p:nvSpPr>
        <p:spPr>
          <a:xfrm>
            <a:off x="2867010" y="2046853"/>
            <a:ext cx="1518323" cy="11020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  <a:ea typeface="Times New Roman" panose="02020603050405020304" pitchFamily="18" charset="0"/>
              </a:rPr>
              <a:t>C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xuống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GND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4" name="Google Shape;1144;p44"/>
          <p:cNvSpPr txBox="1">
            <a:spLocks noGrp="1"/>
          </p:cNvSpPr>
          <p:nvPr>
            <p:ph type="title" idx="8"/>
          </p:nvPr>
        </p:nvSpPr>
        <p:spPr>
          <a:xfrm>
            <a:off x="4896032" y="1421520"/>
            <a:ext cx="207911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b="1" dirty="0">
                <a:solidFill>
                  <a:schemeClr val="bg1"/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Input floating</a:t>
            </a:r>
            <a:endParaRPr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1145" name="Google Shape;1145;p44"/>
          <p:cNvSpPr txBox="1">
            <a:spLocks noGrp="1"/>
          </p:cNvSpPr>
          <p:nvPr>
            <p:ph type="subTitle" idx="9"/>
          </p:nvPr>
        </p:nvSpPr>
        <p:spPr>
          <a:xfrm>
            <a:off x="5084561" y="1989564"/>
            <a:ext cx="1567190" cy="19784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Pin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thả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nổi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.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muốn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điện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ở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ngoài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mạch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49" name="Google Shape;1149;p44"/>
          <p:cNvSpPr/>
          <p:nvPr/>
        </p:nvSpPr>
        <p:spPr>
          <a:xfrm>
            <a:off x="803292" y="2034763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1" name="Google Shape;1151;p44"/>
          <p:cNvSpPr/>
          <p:nvPr/>
        </p:nvSpPr>
        <p:spPr>
          <a:xfrm>
            <a:off x="2741475" y="1978133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3" name="Google Shape;1153;p44"/>
          <p:cNvSpPr/>
          <p:nvPr/>
        </p:nvSpPr>
        <p:spPr>
          <a:xfrm>
            <a:off x="5005197" y="1989564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53;p44">
            <a:extLst>
              <a:ext uri="{FF2B5EF4-FFF2-40B4-BE49-F238E27FC236}">
                <a16:creationId xmlns:a16="http://schemas.microsoft.com/office/drawing/2014/main" id="{D80FDCE6-6959-C0CA-0699-6E78D622A7B3}"/>
              </a:ext>
            </a:extLst>
          </p:cNvPr>
          <p:cNvSpPr/>
          <p:nvPr/>
        </p:nvSpPr>
        <p:spPr>
          <a:xfrm>
            <a:off x="7022354" y="1995031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Google Shape;1144;p44">
            <a:extLst>
              <a:ext uri="{FF2B5EF4-FFF2-40B4-BE49-F238E27FC236}">
                <a16:creationId xmlns:a16="http://schemas.microsoft.com/office/drawing/2014/main" id="{F2DE01F4-1F8F-6F6E-C003-722A907B2E15}"/>
              </a:ext>
            </a:extLst>
          </p:cNvPr>
          <p:cNvSpPr txBox="1">
            <a:spLocks/>
          </p:cNvSpPr>
          <p:nvPr/>
        </p:nvSpPr>
        <p:spPr>
          <a:xfrm>
            <a:off x="6904049" y="1426199"/>
            <a:ext cx="18303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vi-VN" dirty="0"/>
              <a:t>/</a:t>
            </a:r>
            <a:r>
              <a:rPr lang="en-US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Analog</a:t>
            </a:r>
            <a:endParaRPr lang="vi-VN" dirty="0">
              <a:latin typeface="Oswald" panose="00000500000000000000" pitchFamily="2" charset="0"/>
            </a:endParaRPr>
          </a:p>
        </p:txBody>
      </p:sp>
      <p:sp>
        <p:nvSpPr>
          <p:cNvPr id="9" name="Google Shape;1145;p44">
            <a:extLst>
              <a:ext uri="{FF2B5EF4-FFF2-40B4-BE49-F238E27FC236}">
                <a16:creationId xmlns:a16="http://schemas.microsoft.com/office/drawing/2014/main" id="{4CB42E4B-2051-3E56-DA9B-0CB21C08833C}"/>
              </a:ext>
            </a:extLst>
          </p:cNvPr>
          <p:cNvSpPr txBox="1">
            <a:spLocks/>
          </p:cNvSpPr>
          <p:nvPr/>
        </p:nvSpPr>
        <p:spPr>
          <a:xfrm>
            <a:off x="7106080" y="1989804"/>
            <a:ext cx="1372572" cy="172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Analog,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mode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ADC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hoặc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 DAC</a:t>
            </a:r>
            <a:endParaRPr lang="en-US"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" grpId="0"/>
      <p:bldP spid="1137" grpId="0" build="p"/>
      <p:bldP spid="1138" grpId="0"/>
      <p:bldP spid="1139" grpId="0" build="p"/>
      <p:bldP spid="1144" grpId="0"/>
      <p:bldP spid="1145" grpId="0" build="p"/>
      <p:bldP spid="1148" grpId="0"/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819199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0" name="Google Shape;1140;p44"/>
          <p:cNvSpPr txBox="1">
            <a:spLocks noGrp="1"/>
          </p:cNvSpPr>
          <p:nvPr>
            <p:ph type="title" idx="4"/>
          </p:nvPr>
        </p:nvSpPr>
        <p:spPr>
          <a:xfrm>
            <a:off x="796200" y="1228718"/>
            <a:ext cx="2776715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swald" panose="00000500000000000000" pitchFamily="2" charset="0"/>
              </a:rPr>
              <a:t>/</a:t>
            </a:r>
            <a:r>
              <a:rPr lang="en-US" sz="2400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Output push-pull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1141" name="Google Shape;1141;p44"/>
          <p:cNvSpPr txBox="1">
            <a:spLocks noGrp="1"/>
          </p:cNvSpPr>
          <p:nvPr>
            <p:ph type="subTitle" idx="5"/>
          </p:nvPr>
        </p:nvSpPr>
        <p:spPr>
          <a:xfrm>
            <a:off x="992254" y="1760161"/>
            <a:ext cx="7255943" cy="11051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fontAlgn="base">
              <a:spcAft>
                <a:spcPts val="2250"/>
              </a:spcAft>
            </a:pPr>
            <a:r>
              <a:rPr lang="vi-VN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Arial" panose="020B0604020202020204" pitchFamily="34" charset="0"/>
                <a:cs typeface="Times New Roman" panose="02020603050405020304" pitchFamily="18" charset="0"/>
              </a:rPr>
              <a:t>Cấu hình chân I/O là ngõ ra, khi output control bằng 0 thì N-MOS dẫn, chân I/O nối với Vss → xuất ra mức 0. Khi Output Control bằng 1 thì P-MOS dẫn, chân I/O nối với Vdd → xuất ra mức 1</a:t>
            </a:r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 idx="6"/>
          </p:nvPr>
        </p:nvSpPr>
        <p:spPr>
          <a:xfrm>
            <a:off x="867601" y="2910329"/>
            <a:ext cx="2790566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/</a:t>
            </a:r>
            <a:r>
              <a:rPr lang="vi-VN" sz="2400" dirty="0"/>
              <a:t>Output open-drain</a:t>
            </a:r>
            <a:endParaRPr sz="2400" dirty="0"/>
          </a:p>
        </p:txBody>
      </p:sp>
      <p:sp>
        <p:nvSpPr>
          <p:cNvPr id="1143" name="Google Shape;1143;p44"/>
          <p:cNvSpPr txBox="1">
            <a:spLocks noGrp="1"/>
          </p:cNvSpPr>
          <p:nvPr>
            <p:ph type="subTitle" idx="7"/>
          </p:nvPr>
        </p:nvSpPr>
        <p:spPr>
          <a:xfrm>
            <a:off x="1014760" y="3361216"/>
            <a:ext cx="6695265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nếu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control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bằng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0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N-MOS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dẫn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nối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Vss. Khi Output control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bằng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1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P-MOS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N-MOS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đều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dẫn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nổi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50" name="Google Shape;1150;p44"/>
          <p:cNvSpPr/>
          <p:nvPr/>
        </p:nvSpPr>
        <p:spPr>
          <a:xfrm>
            <a:off x="867601" y="176377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2" name="Google Shape;1152;p44"/>
          <p:cNvSpPr/>
          <p:nvPr/>
        </p:nvSpPr>
        <p:spPr>
          <a:xfrm>
            <a:off x="890107" y="3523375"/>
            <a:ext cx="102147" cy="146711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054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0" grpId="0"/>
      <p:bldP spid="1141" grpId="0" build="p"/>
      <p:bldP spid="1142" grpId="0"/>
      <p:bldP spid="114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44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5" name="Google Shape;1135;p44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0" name="Google Shape;1140;p44"/>
          <p:cNvSpPr txBox="1">
            <a:spLocks noGrp="1"/>
          </p:cNvSpPr>
          <p:nvPr>
            <p:ph type="title" idx="4"/>
          </p:nvPr>
        </p:nvSpPr>
        <p:spPr>
          <a:xfrm>
            <a:off x="796200" y="1228718"/>
            <a:ext cx="3981862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swald" panose="00000500000000000000" pitchFamily="2" charset="0"/>
              </a:rPr>
              <a:t>/</a:t>
            </a:r>
            <a:r>
              <a:rPr lang="en-US" sz="2400" b="1" dirty="0">
                <a:effectLst/>
                <a:latin typeface="Oswald" panose="00000500000000000000" pitchFamily="2" charset="0"/>
                <a:ea typeface="Times New Roman" panose="02020603050405020304" pitchFamily="18" charset="0"/>
              </a:rPr>
              <a:t>Alternate function push-pull</a:t>
            </a:r>
            <a:endParaRPr sz="2400" dirty="0">
              <a:latin typeface="Oswald" panose="00000500000000000000" pitchFamily="2" charset="0"/>
            </a:endParaRPr>
          </a:p>
        </p:txBody>
      </p:sp>
      <p:sp>
        <p:nvSpPr>
          <p:cNvPr id="1141" name="Google Shape;1141;p44"/>
          <p:cNvSpPr txBox="1">
            <a:spLocks noGrp="1"/>
          </p:cNvSpPr>
          <p:nvPr>
            <p:ph type="subTitle" idx="5"/>
          </p:nvPr>
        </p:nvSpPr>
        <p:spPr>
          <a:xfrm>
            <a:off x="941180" y="1880108"/>
            <a:ext cx="7255943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fontAlgn="base">
              <a:spcAft>
                <a:spcPts val="2250"/>
              </a:spcAft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Cấu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I/O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vừa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vừa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ngõ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nhưng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trở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lên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kéo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xuống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ở input,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giống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Output push-pull.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Ngoài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ra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còn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sử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remap (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dùng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đổi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chân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cho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chức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năng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khác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)</a:t>
            </a:r>
            <a:endParaRPr lang="vi-VN" sz="1800" dirty="0">
              <a:solidFill>
                <a:schemeClr val="accent3">
                  <a:lumMod val="75000"/>
                </a:schemeClr>
              </a:solidFill>
              <a:effectLst/>
              <a:latin typeface="Oswald" panose="00000500000000000000" pitchFamily="2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 idx="6"/>
          </p:nvPr>
        </p:nvSpPr>
        <p:spPr>
          <a:xfrm>
            <a:off x="867601" y="2910329"/>
            <a:ext cx="4560844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/</a:t>
            </a:r>
            <a:r>
              <a:rPr lang="vi-VN" sz="2400" dirty="0"/>
              <a:t>Alternate function open-drain</a:t>
            </a:r>
            <a:endParaRPr sz="2400" dirty="0"/>
          </a:p>
        </p:txBody>
      </p:sp>
      <p:sp>
        <p:nvSpPr>
          <p:cNvPr id="1143" name="Google Shape;1143;p44"/>
          <p:cNvSpPr txBox="1">
            <a:spLocks noGrp="1"/>
          </p:cNvSpPr>
          <p:nvPr>
            <p:ph type="subTitle" idx="7"/>
          </p:nvPr>
        </p:nvSpPr>
        <p:spPr>
          <a:xfrm>
            <a:off x="1014760" y="3361216"/>
            <a:ext cx="6695265" cy="1105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solidFill>
                  <a:schemeClr val="accent3">
                    <a:lumMod val="75000"/>
                  </a:schemeClr>
                </a:solidFill>
                <a:latin typeface="Oswald" panose="00000500000000000000" pitchFamily="2" charset="0"/>
              </a:rPr>
              <a:t>Cấu hình chân I/O vừa là ngõ ra vừa ngõ vào. Ở chế độ Input không có trởkéo lên và xuống, ở chế độ output thì giống Output open-drain. Ngoài ra còn để sử dụng chức năng remap ( dùng để đổi chân cho các chức năng khác)</a:t>
            </a:r>
            <a:endParaRPr sz="1800" dirty="0">
              <a:solidFill>
                <a:schemeClr val="accent3">
                  <a:lumMod val="75000"/>
                </a:schemeClr>
              </a:solidFill>
              <a:latin typeface="Oswald" panose="00000500000000000000" pitchFamily="2" charset="0"/>
            </a:endParaRPr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684838" y="5272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" panose="00000500000000000000" pitchFamily="2" charset="0"/>
              </a:rPr>
              <a:t>/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mode </a:t>
            </a:r>
            <a:r>
              <a:rPr lang="en-US" sz="2800" dirty="0" err="1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Oswald" panose="00000500000000000000" pitchFamily="2" charset="0"/>
                <a:ea typeface="Calibri" panose="020F0502020204030204" pitchFamily="34" charset="0"/>
              </a:rPr>
              <a:t> GPIO STM32</a:t>
            </a:r>
            <a:endParaRPr sz="2800" dirty="0">
              <a:latin typeface="Oswald" panose="00000500000000000000" pitchFamily="2" charset="0"/>
            </a:endParaRPr>
          </a:p>
        </p:txBody>
      </p:sp>
      <p:sp>
        <p:nvSpPr>
          <p:cNvPr id="1150" name="Google Shape;1150;p44"/>
          <p:cNvSpPr/>
          <p:nvPr/>
        </p:nvSpPr>
        <p:spPr>
          <a:xfrm>
            <a:off x="867601" y="176377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2" name="Google Shape;1152;p44"/>
          <p:cNvSpPr/>
          <p:nvPr/>
        </p:nvSpPr>
        <p:spPr>
          <a:xfrm>
            <a:off x="890107" y="3523375"/>
            <a:ext cx="102147" cy="146711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795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0" grpId="0"/>
      <p:bldP spid="1141" grpId="0" build="p"/>
      <p:bldP spid="1142" grpId="0"/>
      <p:bldP spid="114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3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NHÓM 6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079" name="Google Shape;1079;p4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080" name="Google Shape;1080;p4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1" name="Google Shape;1081;p4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2" name="Google Shape;1082;p4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83" name="Google Shape;1083;p4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084" name="Google Shape;1084;p4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5" name="Google Shape;1085;p4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086" name="Google Shape;1086;p4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7" name="Google Shape;1087;p4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088" name="Google Shape;1088;p4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89" name="Google Shape;1089;p4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90" name="Google Shape;1090;p4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91" name="Google Shape;1091;p4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3" name="Google Shape;1093;p4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VI XỬ LÝ</a:t>
            </a:r>
            <a:endParaRPr sz="1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12" name="Google Shape;1112;p4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43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4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4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8021C-1D8A-78AA-0F04-5D3F74341F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5" y="840640"/>
            <a:ext cx="6995150" cy="34622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967</Words>
  <Application>Microsoft Office PowerPoint</Application>
  <PresentationFormat>Trình chiếu Trên màn hình (16:9)</PresentationFormat>
  <Paragraphs>132</Paragraphs>
  <Slides>15</Slides>
  <Notes>15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15</vt:i4>
      </vt:variant>
    </vt:vector>
  </HeadingPairs>
  <TitlesOfParts>
    <vt:vector size="24" baseType="lpstr">
      <vt:lpstr>Oswald</vt:lpstr>
      <vt:lpstr>Arial</vt:lpstr>
      <vt:lpstr>Calibri</vt:lpstr>
      <vt:lpstr>Roboto Condensed Light</vt:lpstr>
      <vt:lpstr>Fira Code Light</vt:lpstr>
      <vt:lpstr>Fira Code</vt:lpstr>
      <vt:lpstr>Anaheim</vt:lpstr>
      <vt:lpstr>Livvic</vt:lpstr>
      <vt:lpstr>How to Code Workshop by Slidesgo</vt:lpstr>
      <vt:lpstr>&lt;BÁO CÁO BÀI TẬP LỚN NHÓM 6/&gt;</vt:lpstr>
      <vt:lpstr>/THÀNH VIÊN NHÓM:</vt:lpstr>
      <vt:lpstr>NỘI DUNG CHÍNH</vt:lpstr>
      <vt:lpstr>GIỚI THIỆU CÁC LINH KIỆN</vt:lpstr>
      <vt:lpstr>/STM32F103C8</vt:lpstr>
      <vt:lpstr>/Input pull-up</vt:lpstr>
      <vt:lpstr>/Output push-pull</vt:lpstr>
      <vt:lpstr>/Alternate function push-pull</vt:lpstr>
      <vt:lpstr>Bản trình bày PowerPoint</vt:lpstr>
      <vt:lpstr>Ý nghĩa các chân STM32F103C8</vt:lpstr>
      <vt:lpstr>Bản trình bày PowerPoint</vt:lpstr>
      <vt:lpstr>/02. NGUYÊN LÝ HOẠT ĐỘNG</vt:lpstr>
      <vt:lpstr>/Mô phỏng và tiến hành lắp ráp</vt:lpstr>
      <vt:lpstr>Hình ảnh mô phỏng mạch trên Proteus</vt:lpstr>
      <vt:lpstr>/Mô phỏng trên mạch thật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/BÁO CÁO BÀI TẬP LỚN NHÓM 6</dc:title>
  <cp:lastModifiedBy>Tuân Plus</cp:lastModifiedBy>
  <cp:revision>14</cp:revision>
  <dcterms:modified xsi:type="dcterms:W3CDTF">2022-11-15T19:40:24Z</dcterms:modified>
</cp:coreProperties>
</file>